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6" r:id="rId3"/>
    <p:sldId id="383" r:id="rId4"/>
    <p:sldId id="540" r:id="rId5"/>
    <p:sldId id="487" r:id="rId6"/>
    <p:sldId id="489" r:id="rId7"/>
    <p:sldId id="490" r:id="rId8"/>
    <p:sldId id="548" r:id="rId9"/>
    <p:sldId id="491" r:id="rId10"/>
    <p:sldId id="520" r:id="rId11"/>
    <p:sldId id="541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42" r:id="rId20"/>
    <p:sldId id="543" r:id="rId21"/>
    <p:sldId id="529" r:id="rId22"/>
    <p:sldId id="530" r:id="rId23"/>
    <p:sldId id="503" r:id="rId24"/>
    <p:sldId id="531" r:id="rId25"/>
    <p:sldId id="505" r:id="rId26"/>
    <p:sldId id="545" r:id="rId27"/>
    <p:sldId id="532" r:id="rId28"/>
    <p:sldId id="534" r:id="rId29"/>
    <p:sldId id="535" r:id="rId30"/>
    <p:sldId id="536" r:id="rId31"/>
    <p:sldId id="537" r:id="rId32"/>
    <p:sldId id="539" r:id="rId33"/>
    <p:sldId id="547" r:id="rId34"/>
    <p:sldId id="538" r:id="rId35"/>
    <p:sldId id="514" r:id="rId36"/>
    <p:sldId id="515" r:id="rId37"/>
    <p:sldId id="516" r:id="rId38"/>
    <p:sldId id="517" r:id="rId39"/>
    <p:sldId id="518" r:id="rId40"/>
    <p:sldId id="519" r:id="rId41"/>
    <p:sldId id="549" r:id="rId42"/>
    <p:sldId id="385" r:id="rId4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>
        <p:scale>
          <a:sx n="100" d="100"/>
          <a:sy n="100" d="100"/>
        </p:scale>
        <p:origin x="-888" y="-144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2016-04-18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2016-04-18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21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2016-04-18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323850" y="5589241"/>
            <a:ext cx="8496622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05. </a:t>
            </a:r>
            <a:r>
              <a:rPr lang="ko-KR" altLang="en-US" sz="2800" dirty="0" smtClean="0"/>
              <a:t>코드 보안 </a:t>
            </a:r>
            <a:r>
              <a:rPr lang="en-US" altLang="ko-KR" sz="2800" dirty="0" smtClean="0"/>
              <a:t>: </a:t>
            </a:r>
            <a:r>
              <a:rPr lang="ko-KR" altLang="en-US" sz="2000" dirty="0" smtClean="0">
                <a:solidFill>
                  <a:schemeClr val="accent6"/>
                </a:solidFill>
              </a:rPr>
              <a:t>코드 속에 뒷길을 만드는 기술</a:t>
            </a:r>
            <a:endParaRPr lang="ko-KR" altLang="en-US" sz="2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r>
              <a:rPr lang="en-US" altLang="ko-KR" dirty="0" err="1" smtClean="0"/>
              <a:t>pushl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ebp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메인 함수가 종료될 때 프로세스가 복귀할 주소</a:t>
            </a:r>
            <a:r>
              <a:rPr lang="en-US" altLang="ko-KR" dirty="0" smtClean="0"/>
              <a:t>(ret)</a:t>
            </a:r>
            <a:r>
              <a:rPr lang="ko-KR" altLang="en-US" dirty="0" smtClean="0"/>
              <a:t>가 스택에 저장</a:t>
            </a:r>
          </a:p>
          <a:p>
            <a:pPr lvl="2"/>
            <a:r>
              <a:rPr lang="en-US" altLang="ko-KR" dirty="0" err="1" smtClean="0"/>
              <a:t>ebp</a:t>
            </a:r>
            <a:r>
              <a:rPr lang="ko-KR" altLang="en-US" dirty="0" smtClean="0"/>
              <a:t>는 함수 시작 전의 기준점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err="1" smtClean="0"/>
              <a:t>스택에</a:t>
            </a:r>
            <a:r>
              <a:rPr lang="ko-KR" altLang="en-US" dirty="0" smtClean="0"/>
              <a:t> 저장된 </a:t>
            </a:r>
            <a:r>
              <a:rPr lang="en-US" altLang="ko-KR" dirty="0" err="1" smtClean="0"/>
              <a:t>ebp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SFP(Saved Frame Pointer)</a:t>
            </a:r>
            <a:r>
              <a:rPr lang="ko-KR" altLang="en-US" dirty="0" smtClean="0"/>
              <a:t>라고 부름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RET(Return Address)</a:t>
            </a:r>
            <a:r>
              <a:rPr lang="ko-KR" altLang="en-US" dirty="0" smtClean="0"/>
              <a:t>에는 함수 종료 시 점프할 주소 값이 저장됨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3024570"/>
            <a:ext cx="4682366" cy="26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63654" y="576975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1">
              <a:defRPr/>
            </a:pP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5-4]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pushl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실행시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>
              <a:buFont typeface="Wingdings" pitchFamily="2" charset="2"/>
              <a:buChar char=""/>
              <a:defRPr/>
            </a:pPr>
            <a:r>
              <a:rPr lang="en-US" altLang="ko-KR" dirty="0" err="1" smtClean="0"/>
              <a:t>movl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esp</a:t>
            </a:r>
            <a:r>
              <a:rPr lang="en-US" altLang="ko-KR" dirty="0" smtClean="0"/>
              <a:t>, %</a:t>
            </a:r>
            <a:r>
              <a:rPr lang="en-US" altLang="ko-KR" dirty="0" err="1" smtClean="0"/>
              <a:t>ebp</a:t>
            </a:r>
            <a:endParaRPr lang="en-US" altLang="ko-KR" dirty="0" smtClean="0"/>
          </a:p>
          <a:p>
            <a:pPr lvl="2">
              <a:spcBef>
                <a:spcPts val="288"/>
              </a:spcBef>
            </a:pPr>
            <a:r>
              <a:rPr lang="en-US" altLang="ko-KR" dirty="0" err="1" smtClean="0"/>
              <a:t>esp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</a:t>
            </a:r>
            <a:r>
              <a:rPr lang="en-US" altLang="ko-KR" dirty="0" err="1" smtClean="0"/>
              <a:t>ebp</a:t>
            </a:r>
            <a:r>
              <a:rPr lang="ko-KR" altLang="en-US" dirty="0" smtClean="0"/>
              <a:t>로 이동</a:t>
            </a:r>
            <a:r>
              <a:rPr lang="en-US" altLang="ko-KR" dirty="0" smtClean="0"/>
              <a:t>(move)</a:t>
            </a:r>
            <a:r>
              <a:rPr lang="ko-KR" altLang="en-US" dirty="0" smtClean="0"/>
              <a:t>하는 것으로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현재의 </a:t>
            </a:r>
            <a:r>
              <a:rPr lang="en-US" altLang="ko-KR" dirty="0" err="1" smtClean="0"/>
              <a:t>esp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</a:t>
            </a:r>
            <a:r>
              <a:rPr lang="ko-KR" altLang="en-US" dirty="0" smtClean="0"/>
              <a:t>레지스터에 저장</a:t>
            </a:r>
            <a:r>
              <a:rPr lang="en-US" altLang="ko-KR" dirty="0" smtClean="0"/>
              <a:t>. </a:t>
            </a:r>
          </a:p>
          <a:p>
            <a:pPr lvl="3">
              <a:spcBef>
                <a:spcPts val="288"/>
              </a:spcBef>
            </a:pPr>
            <a:r>
              <a:rPr lang="en-US" altLang="ko-KR" dirty="0" err="1" smtClean="0"/>
              <a:t>esp</a:t>
            </a:r>
            <a:r>
              <a:rPr lang="ko-KR" altLang="en-US" dirty="0" smtClean="0"/>
              <a:t>는 스택의 항상 가장 하위 메모리 주소를 가리키는 </a:t>
            </a:r>
            <a:r>
              <a:rPr lang="ko-KR" altLang="en-US" dirty="0" err="1" smtClean="0"/>
              <a:t>주소값</a:t>
            </a:r>
            <a:r>
              <a:rPr lang="en-US" altLang="ko-KR" dirty="0" smtClean="0"/>
              <a:t>)</a:t>
            </a:r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>
              <a:buFont typeface="Wingdings" pitchFamily="2" charset="2"/>
              <a:buChar char=""/>
            </a:pPr>
            <a:r>
              <a:rPr lang="en-US" altLang="ko-KR" dirty="0" err="1" smtClean="0"/>
              <a:t>Subl</a:t>
            </a:r>
            <a:r>
              <a:rPr lang="en-US" altLang="ko-KR" dirty="0" smtClean="0"/>
              <a:t> $4, %</a:t>
            </a:r>
            <a:r>
              <a:rPr lang="en-US" altLang="ko-KR" dirty="0" err="1" smtClean="0"/>
              <a:t>esp</a:t>
            </a:r>
            <a:endParaRPr lang="en-US" altLang="ko-KR" dirty="0" smtClean="0"/>
          </a:p>
          <a:p>
            <a:pPr lvl="2"/>
            <a:r>
              <a:rPr lang="en-US" altLang="ko-KR" dirty="0" err="1" smtClean="0">
                <a:latin typeface="+mn-ea"/>
              </a:rPr>
              <a:t>esp</a:t>
            </a:r>
            <a:r>
              <a:rPr lang="ko-KR" altLang="en-US" dirty="0" smtClean="0">
                <a:latin typeface="+mn-ea"/>
              </a:rPr>
              <a:t>에서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바이트를 뺀다</a:t>
            </a:r>
            <a:r>
              <a:rPr lang="en-US" altLang="ko-KR" dirty="0" smtClean="0">
                <a:latin typeface="+mn-ea"/>
              </a:rPr>
              <a:t>(subtraction). </a:t>
            </a:r>
          </a:p>
          <a:p>
            <a:pPr lvl="2"/>
            <a:r>
              <a:rPr lang="ko-KR" altLang="en-US" dirty="0" err="1" smtClean="0">
                <a:latin typeface="+mn-ea"/>
              </a:rPr>
              <a:t>스택에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바이트</a:t>
            </a:r>
            <a:r>
              <a:rPr lang="en-US" altLang="ko-KR" dirty="0" smtClean="0">
                <a:latin typeface="+mn-ea"/>
              </a:rPr>
              <a:t>(</a:t>
            </a:r>
            <a:r>
              <a:rPr lang="en-US" altLang="ko-KR" dirty="0" err="1" smtClean="0">
                <a:latin typeface="+mn-ea"/>
              </a:rPr>
              <a:t>int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형은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바이트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의 빈 공간을 할당</a:t>
            </a:r>
            <a:endParaRPr lang="en-US" altLang="ko-KR" dirty="0" smtClean="0">
              <a:latin typeface="+mn-ea"/>
            </a:endParaRPr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3">
              <a:spcBef>
                <a:spcPts val="288"/>
              </a:spcBef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  <a:defRPr/>
            </a:pPr>
            <a:endParaRPr lang="en-US" altLang="ko-KR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934304" y="509406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lvl="1">
              <a:defRPr/>
            </a:pP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5-5]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movl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esp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, 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57384"/>
            <a:ext cx="6749380" cy="24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>
              <a:buFont typeface="Wingdings" pitchFamily="2" charset="2"/>
              <a:buChar char=""/>
              <a:defRPr/>
            </a:pPr>
            <a:r>
              <a:rPr lang="en-US" altLang="ko-KR" dirty="0" err="1" smtClean="0"/>
              <a:t>pushl</a:t>
            </a:r>
            <a:r>
              <a:rPr lang="en-US" altLang="ko-KR" dirty="0" smtClean="0"/>
              <a:t> $2 : 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정수 </a:t>
            </a:r>
            <a:r>
              <a:rPr lang="en-US" altLang="ko-KR" dirty="0" smtClean="0"/>
              <a:t>2</a:t>
            </a:r>
            <a:r>
              <a:rPr lang="ko-KR" altLang="en-US" dirty="0" smtClean="0"/>
              <a:t>를 저장</a:t>
            </a:r>
            <a:endParaRPr lang="en-US" altLang="ko-KR" dirty="0" smtClean="0"/>
          </a:p>
          <a:p>
            <a:pPr lvl="1">
              <a:buFont typeface="Wingdings" pitchFamily="2" charset="2"/>
              <a:buChar char=""/>
              <a:defRPr/>
            </a:pPr>
            <a:r>
              <a:rPr lang="en-US" altLang="ko-KR" dirty="0" err="1" smtClean="0"/>
              <a:t>pushl</a:t>
            </a:r>
            <a:r>
              <a:rPr lang="en-US" altLang="ko-KR" dirty="0" smtClean="0"/>
              <a:t> $1 : 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정수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을 저장</a:t>
            </a:r>
            <a:endParaRPr lang="en-US" altLang="ko-KR" dirty="0" smtClean="0"/>
          </a:p>
          <a:p>
            <a:pPr lvl="1">
              <a:buFont typeface="Wingdings" pitchFamily="2" charset="2"/>
              <a:buChar char=""/>
              <a:defRPr/>
            </a:pPr>
            <a:r>
              <a:rPr lang="en-US" altLang="ko-KR" dirty="0" smtClean="0"/>
              <a:t>call function : function </a:t>
            </a:r>
            <a:r>
              <a:rPr lang="ko-KR" altLang="en-US" dirty="0" smtClean="0"/>
              <a:t>함수를 호출</a:t>
            </a:r>
            <a:endParaRPr lang="en-US" altLang="ko-KR" dirty="0" smtClean="0"/>
          </a:p>
          <a:p>
            <a:pPr lvl="2">
              <a:defRPr/>
            </a:pPr>
            <a:r>
              <a:rPr lang="ko-KR" altLang="ko-KR" dirty="0" smtClean="0">
                <a:sym typeface="Wingdings"/>
              </a:rPr>
              <a:t></a:t>
            </a:r>
            <a:r>
              <a:rPr lang="en-US" altLang="ko-KR" dirty="0" smtClean="0">
                <a:sym typeface="Wingdings"/>
              </a:rPr>
              <a:t>~</a:t>
            </a:r>
            <a:r>
              <a:rPr lang="ko-KR" altLang="en-US" dirty="0" smtClean="0">
                <a:sym typeface="Wingdings"/>
              </a:rPr>
              <a:t> 세 단계는 </a:t>
            </a:r>
            <a:r>
              <a:rPr lang="en-US" altLang="ko-KR" dirty="0" smtClean="0">
                <a:sym typeface="Wingdings"/>
              </a:rPr>
              <a:t>function(1,2)</a:t>
            </a:r>
            <a:r>
              <a:rPr lang="ko-KR" altLang="en-US" dirty="0" smtClean="0">
                <a:sym typeface="Wingdings"/>
              </a:rPr>
              <a:t>에 대한 코드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52112" y="633595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5-6]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pushl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$2,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pushl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$1, call function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396" y="2763172"/>
            <a:ext cx="5286734" cy="34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>
              <a:buFont typeface="Wingdings" pitchFamily="2" charset="2"/>
              <a:buChar char=""/>
            </a:pPr>
            <a:r>
              <a:rPr lang="en-US" altLang="ko-KR" dirty="0" err="1" smtClean="0"/>
              <a:t>pushl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: </a:t>
            </a:r>
            <a:r>
              <a:rPr lang="ko-KR" altLang="en-US" dirty="0" smtClean="0"/>
              <a:t>현재 레지스터의 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저장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33372" y="60932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5-7]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pushl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242" y="1952344"/>
            <a:ext cx="5523904" cy="39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r>
              <a:rPr lang="en-US" altLang="ko-KR" dirty="0" err="1" smtClean="0"/>
              <a:t>movl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esp,%ebp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function(1, 2)</a:t>
            </a:r>
            <a:r>
              <a:rPr lang="ko-KR" altLang="en-US" dirty="0" smtClean="0"/>
              <a:t>의 시작에서도 프롤로그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pushl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명령과 </a:t>
            </a:r>
            <a:r>
              <a:rPr lang="en-US" altLang="ko-KR" dirty="0" err="1" smtClean="0"/>
              <a:t>movl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esp,%ebp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실행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49396" y="63093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5-8]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movl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esp,%ebp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770" y="2204864"/>
            <a:ext cx="6379244" cy="39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205630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>
              <a:buFont typeface="Wingdings" pitchFamily="2" charset="2"/>
              <a:buChar char=""/>
            </a:pPr>
            <a:r>
              <a:rPr lang="en-US" altLang="ko-KR" dirty="0" err="1" smtClean="0"/>
              <a:t>subl</a:t>
            </a:r>
            <a:r>
              <a:rPr lang="en-US" altLang="ko-KR" dirty="0" smtClean="0"/>
              <a:t> $12,%esp</a:t>
            </a:r>
          </a:p>
          <a:p>
            <a:pPr lvl="2"/>
            <a:r>
              <a:rPr lang="en-US" altLang="ko-KR" dirty="0" err="1" smtClean="0"/>
              <a:t>esp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</a:t>
            </a:r>
            <a:r>
              <a:rPr lang="en-US" altLang="ko-KR" dirty="0" smtClean="0"/>
              <a:t>(char buffer[10] </a:t>
            </a:r>
            <a:r>
              <a:rPr lang="ko-KR" altLang="en-US" dirty="0" smtClean="0"/>
              <a:t>할당 값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바이트 만큼을 뺀다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바이트 만큼의 용량을 할당한다</a:t>
            </a:r>
            <a:r>
              <a:rPr lang="en-US" altLang="ko-KR" dirty="0" smtClean="0"/>
              <a:t>.).</a:t>
            </a:r>
          </a:p>
          <a:p>
            <a:pPr lvl="3"/>
            <a:r>
              <a:rPr lang="en-US" altLang="ko-KR" dirty="0" smtClean="0"/>
              <a:t>char buffer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바이트 만큼 할당되도록 했으나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스택에서는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바이트 단위로 할당되므로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바이트가 할당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539552" y="162880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1" indent="-180975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"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2526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5-9]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subl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$12,%esp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726" y="2492895"/>
            <a:ext cx="5123482" cy="36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>
              <a:buFont typeface="Wingdings" pitchFamily="2" charset="2"/>
              <a:buChar char=""/>
            </a:pPr>
            <a:r>
              <a:rPr lang="en-US" altLang="ko-KR" dirty="0" err="1" smtClean="0"/>
              <a:t>movl</a:t>
            </a:r>
            <a:r>
              <a:rPr lang="en-US" altLang="ko-KR" dirty="0" smtClean="0"/>
              <a:t> 12(%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),%</a:t>
            </a:r>
            <a:r>
              <a:rPr lang="en-US" altLang="ko-KR" dirty="0" err="1" smtClean="0"/>
              <a:t>eax</a:t>
            </a:r>
            <a:endParaRPr lang="ko-KR" altLang="en-US" dirty="0" smtClean="0"/>
          </a:p>
          <a:p>
            <a:pPr lvl="2"/>
            <a:r>
              <a:rPr lang="en-US" altLang="ko-KR" dirty="0" err="1" smtClean="0"/>
              <a:t>ebp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바이트를 더한 주소 값의 내용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정수 </a:t>
            </a:r>
            <a:r>
              <a:rPr lang="en-US" altLang="ko-KR" dirty="0" smtClean="0"/>
              <a:t>2)</a:t>
            </a:r>
            <a:r>
              <a:rPr lang="ko-KR" altLang="en-US" dirty="0" smtClean="0"/>
              <a:t>을 </a:t>
            </a:r>
            <a:r>
              <a:rPr lang="en-US" altLang="ko-KR" dirty="0" err="1" smtClean="0"/>
              <a:t>eax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값에 복사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12526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5-10]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movl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12(%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),%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eax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204864"/>
            <a:ext cx="6408712" cy="415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addl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eax</a:t>
            </a:r>
            <a:r>
              <a:rPr lang="en-US" altLang="ko-KR" dirty="0" smtClean="0"/>
              <a:t>,8(%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lvl="2"/>
            <a:r>
              <a:rPr lang="en-US" altLang="ko-KR" dirty="0" err="1" smtClean="0"/>
              <a:t>ebp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8</a:t>
            </a:r>
            <a:r>
              <a:rPr lang="ko-KR" altLang="en-US" dirty="0" smtClean="0"/>
              <a:t>바이트를 더한 주소 값의 내용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정수 </a:t>
            </a:r>
            <a:r>
              <a:rPr lang="en-US" altLang="ko-KR" dirty="0" smtClean="0"/>
              <a:t>1)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eax</a:t>
            </a:r>
            <a:r>
              <a:rPr lang="en-US" altLang="ko-KR" dirty="0" smtClean="0"/>
              <a:t>(</a:t>
            </a:r>
            <a:r>
              <a:rPr lang="ko-KR" altLang="en-US" dirty="0" smtClean="0"/>
              <a:t>단계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로 저장됨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값을 더함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8(%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값은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이 됨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539552" y="162880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1" indent="-180975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470" y="1709686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366352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5-11]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addl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eax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,8(%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08928"/>
            <a:ext cx="6184332" cy="380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movl</a:t>
            </a:r>
            <a:r>
              <a:rPr lang="en-US" altLang="ko-KR" dirty="0" smtClean="0"/>
              <a:t> 8(%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),%</a:t>
            </a:r>
            <a:r>
              <a:rPr lang="en-US" altLang="ko-KR" dirty="0" err="1" smtClean="0"/>
              <a:t>edx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ebp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8</a:t>
            </a:r>
            <a:r>
              <a:rPr lang="ko-KR" altLang="en-US" dirty="0" smtClean="0"/>
              <a:t>바이트 더한 주소 값의 내용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정수 </a:t>
            </a:r>
            <a:r>
              <a:rPr lang="en-US" altLang="ko-KR" dirty="0" smtClean="0"/>
              <a:t>3)</a:t>
            </a:r>
            <a:r>
              <a:rPr lang="ko-KR" altLang="en-US" dirty="0" smtClean="0"/>
              <a:t>을 </a:t>
            </a:r>
            <a:r>
              <a:rPr lang="en-US" altLang="ko-KR" dirty="0" err="1" smtClean="0"/>
              <a:t>edx</a:t>
            </a:r>
            <a:r>
              <a:rPr lang="ko-KR" altLang="en-US" dirty="0" smtClean="0"/>
              <a:t>에 저장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22336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5-12]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movl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8(%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),%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edx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실행 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12" y="1701792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2204864"/>
            <a:ext cx="547260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/>
            <a:r>
              <a:rPr lang="en-US" altLang="ko-KR" dirty="0" err="1" smtClean="0">
                <a:latin typeface="+mn-ea"/>
              </a:rPr>
              <a:t>movl</a:t>
            </a:r>
            <a:r>
              <a:rPr lang="en-US" altLang="ko-KR" dirty="0" smtClean="0">
                <a:latin typeface="+mn-ea"/>
              </a:rPr>
              <a:t> %</a:t>
            </a:r>
            <a:r>
              <a:rPr lang="en-US" altLang="ko-KR" dirty="0" err="1" smtClean="0">
                <a:latin typeface="+mn-ea"/>
              </a:rPr>
              <a:t>edx,%eax</a:t>
            </a:r>
            <a:r>
              <a:rPr lang="en-US" altLang="ko-KR" dirty="0" smtClean="0">
                <a:latin typeface="+mn-ea"/>
              </a:rPr>
              <a:t> : </a:t>
            </a:r>
            <a:r>
              <a:rPr lang="en-US" altLang="ko-KR" dirty="0" err="1" smtClean="0">
                <a:latin typeface="+mn-ea"/>
              </a:rPr>
              <a:t>edx</a:t>
            </a:r>
            <a:r>
              <a:rPr lang="ko-KR" altLang="en-US" dirty="0" smtClean="0">
                <a:latin typeface="+mn-ea"/>
              </a:rPr>
              <a:t>에 저장된 정수 </a:t>
            </a:r>
            <a:r>
              <a:rPr lang="en-US" altLang="ko-KR" dirty="0" smtClean="0">
                <a:latin typeface="+mn-ea"/>
              </a:rPr>
              <a:t>3</a:t>
            </a:r>
            <a:r>
              <a:rPr lang="ko-KR" altLang="en-US" dirty="0" smtClean="0">
                <a:latin typeface="+mn-ea"/>
              </a:rPr>
              <a:t>을 </a:t>
            </a:r>
            <a:r>
              <a:rPr lang="en-US" altLang="ko-KR" dirty="0" err="1" smtClean="0">
                <a:latin typeface="+mn-ea"/>
              </a:rPr>
              <a:t>eax</a:t>
            </a:r>
            <a:r>
              <a:rPr lang="ko-KR" altLang="en-US" dirty="0" smtClean="0">
                <a:latin typeface="+mn-ea"/>
              </a:rPr>
              <a:t>로 복사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err="1" smtClean="0">
                <a:latin typeface="+mn-ea"/>
              </a:rPr>
              <a:t>jmp</a:t>
            </a:r>
            <a:r>
              <a:rPr lang="en-US" altLang="ko-KR" dirty="0" smtClean="0">
                <a:latin typeface="+mn-ea"/>
              </a:rPr>
              <a:t> .L1 : L1</a:t>
            </a:r>
            <a:r>
              <a:rPr lang="ko-KR" altLang="en-US" dirty="0" smtClean="0">
                <a:latin typeface="+mn-ea"/>
              </a:rPr>
              <a:t>로 점프</a:t>
            </a:r>
            <a:endParaRPr lang="en-US" altLang="ko-KR" dirty="0" smtClean="0">
              <a:latin typeface="+mn-ea"/>
            </a:endParaRPr>
          </a:p>
          <a:p>
            <a:pPr lvl="1"/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leave : </a:t>
            </a:r>
            <a:r>
              <a:rPr lang="ko-KR" altLang="en-US" dirty="0" smtClean="0">
                <a:latin typeface="+mn-ea"/>
              </a:rPr>
              <a:t>함수를 끝냄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defRPr/>
            </a:pPr>
            <a:r>
              <a:rPr lang="en-US" altLang="ko-KR" dirty="0" smtClean="0"/>
              <a:t>ret : function </a:t>
            </a:r>
            <a:r>
              <a:rPr lang="ko-KR" altLang="en-US" dirty="0" smtClean="0"/>
              <a:t>함수를 마치고 </a:t>
            </a:r>
            <a:r>
              <a:rPr lang="en-US" altLang="ko-KR" dirty="0" smtClean="0"/>
              <a:t>function </a:t>
            </a:r>
            <a:r>
              <a:rPr lang="ko-KR" altLang="en-US" dirty="0" smtClean="0"/>
              <a:t>함수에 저장된 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제거 </a:t>
            </a:r>
            <a:endParaRPr lang="en-US" altLang="ko-KR" dirty="0" smtClean="0"/>
          </a:p>
          <a:p>
            <a:pPr lvl="1">
              <a:buNone/>
              <a:defRPr/>
            </a:pPr>
            <a:r>
              <a:rPr lang="en-US" altLang="ko-KR" dirty="0" smtClean="0"/>
              <a:t>	main </a:t>
            </a:r>
            <a:r>
              <a:rPr lang="ko-KR" altLang="en-US" dirty="0" smtClean="0"/>
              <a:t>함수의 원래 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값으로 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</a:t>
            </a:r>
            <a:r>
              <a:rPr lang="ko-KR" altLang="en-US" dirty="0" smtClean="0"/>
              <a:t>레지스터 값을 변경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err="1" smtClean="0"/>
              <a:t>addl</a:t>
            </a:r>
            <a:r>
              <a:rPr lang="en-US" altLang="ko-KR" dirty="0" smtClean="0"/>
              <a:t> $8,%esp : </a:t>
            </a:r>
            <a:r>
              <a:rPr lang="en-US" altLang="ko-KR" dirty="0" err="1" smtClean="0"/>
              <a:t>esp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8</a:t>
            </a:r>
            <a:r>
              <a:rPr lang="ko-KR" altLang="en-US" dirty="0" smtClean="0"/>
              <a:t>바이트를 더함</a:t>
            </a:r>
            <a:r>
              <a:rPr lang="en-US" altLang="ko-KR" dirty="0" smtClean="0"/>
              <a:t>.</a:t>
            </a:r>
          </a:p>
          <a:p>
            <a:pPr lvl="1">
              <a:defRPr/>
            </a:pPr>
            <a:r>
              <a:rPr lang="en-US" altLang="ko-KR" dirty="0" err="1" smtClean="0"/>
              <a:t>movl</a:t>
            </a:r>
            <a:r>
              <a:rPr lang="en-US" altLang="ko-KR" dirty="0" smtClean="0"/>
              <a:t> %</a:t>
            </a:r>
            <a:r>
              <a:rPr lang="en-US" altLang="ko-KR" dirty="0" err="1" smtClean="0"/>
              <a:t>eax,%eax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eax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</a:t>
            </a:r>
            <a:r>
              <a:rPr lang="en-US" altLang="ko-KR" dirty="0" err="1" smtClean="0"/>
              <a:t>eax</a:t>
            </a:r>
            <a:r>
              <a:rPr lang="ko-KR" altLang="en-US" dirty="0" smtClean="0"/>
              <a:t>로 복사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사실상 의미는 없음</a:t>
            </a:r>
            <a:r>
              <a:rPr lang="en-US" altLang="ko-KR" dirty="0" smtClean="0"/>
              <a:t>)</a:t>
            </a:r>
          </a:p>
          <a:p>
            <a:pPr lvl="1">
              <a:defRPr/>
            </a:pPr>
            <a:r>
              <a:rPr lang="en-US" altLang="ko-KR" dirty="0" err="1" smtClean="0"/>
              <a:t>movl</a:t>
            </a:r>
            <a:r>
              <a:rPr lang="en-US" altLang="ko-KR" dirty="0" smtClean="0"/>
              <a:t> %eax,-4(%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 : </a:t>
            </a:r>
            <a:r>
              <a:rPr lang="en-US" altLang="ko-KR" dirty="0" err="1" smtClean="0"/>
              <a:t>ebp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바이트를 뺀 주소 값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c)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eax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값을 복사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leave</a:t>
            </a:r>
          </a:p>
          <a:p>
            <a:pPr lvl="1">
              <a:defRPr/>
            </a:pPr>
            <a:r>
              <a:rPr lang="en-US" altLang="ko-KR" dirty="0" smtClean="0"/>
              <a:t>ret : </a:t>
            </a:r>
            <a:r>
              <a:rPr lang="ko-KR" altLang="en-US" dirty="0" smtClean="0"/>
              <a:t>모든 과정을 마치고 프로그램을 종료</a:t>
            </a:r>
            <a:endParaRPr lang="en-US" altLang="ko-KR" dirty="0" smtClean="0"/>
          </a:p>
          <a:p>
            <a:pPr lvl="1"/>
            <a:endParaRPr lang="en-US" altLang="ko-KR" dirty="0" smtClean="0"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557" y="1683052"/>
            <a:ext cx="112408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702" y="1944450"/>
            <a:ext cx="110118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837" y="2214726"/>
            <a:ext cx="99849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915" y="2510172"/>
            <a:ext cx="99692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1818" y="3059602"/>
            <a:ext cx="101887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820" y="3329878"/>
            <a:ext cx="105882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636" y="3591276"/>
            <a:ext cx="11025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0879" y="3851690"/>
            <a:ext cx="103765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6413" y="4139722"/>
            <a:ext cx="112696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dirty="0" smtClean="0"/>
              <a:t>시스템과 프로그램에 대한 이해</a:t>
            </a:r>
            <a:endParaRPr lang="en-US" altLang="ko-KR" dirty="0" smtClean="0"/>
          </a:p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en-US" altLang="ko-KR" dirty="0" smtClean="0"/>
          </a:p>
          <a:p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2362"/>
            <a:ext cx="8208912" cy="5400600"/>
          </a:xfrm>
        </p:spPr>
        <p:txBody>
          <a:bodyPr/>
          <a:lstStyle/>
          <a:p>
            <a:pPr lvl="0"/>
            <a:r>
              <a:rPr lang="ko-KR" altLang="en-US" dirty="0" err="1" smtClean="0"/>
              <a:t>셸</a:t>
            </a: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r>
              <a:rPr lang="ko-KR" altLang="en-US" dirty="0" smtClean="0"/>
              <a:t>운영체제를 둘러싸고 있으면서 </a:t>
            </a:r>
            <a:r>
              <a:rPr lang="ko-KR" altLang="en-US" dirty="0" err="1" smtClean="0"/>
              <a:t>입력받는</a:t>
            </a:r>
            <a:r>
              <a:rPr lang="ko-KR" altLang="en-US" dirty="0" smtClean="0"/>
              <a:t> 명령어를 실행시키는 명령어 해석기</a:t>
            </a: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r>
              <a:rPr lang="ko-KR" altLang="en-US" dirty="0" smtClean="0"/>
              <a:t>본 </a:t>
            </a:r>
            <a:r>
              <a:rPr lang="ko-KR" altLang="en-US" dirty="0" err="1" smtClean="0"/>
              <a:t>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콘 </a:t>
            </a:r>
            <a:r>
              <a:rPr lang="ko-KR" altLang="en-US" dirty="0" err="1" smtClean="0"/>
              <a:t>셸</a:t>
            </a:r>
            <a:r>
              <a:rPr lang="en-US" altLang="ko-KR" dirty="0" smtClean="0"/>
              <a:t>, C </a:t>
            </a:r>
            <a:r>
              <a:rPr lang="ko-KR" altLang="en-US" dirty="0" err="1" smtClean="0"/>
              <a:t>셸로</a:t>
            </a:r>
            <a:r>
              <a:rPr lang="ko-KR" altLang="en-US" dirty="0" smtClean="0"/>
              <a:t> 나눌 수 있고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본 </a:t>
            </a:r>
            <a:r>
              <a:rPr lang="ko-KR" altLang="en-US" dirty="0" err="1" smtClean="0"/>
              <a:t>셸은</a:t>
            </a:r>
            <a:r>
              <a:rPr lang="ko-KR" altLang="en-US" dirty="0" smtClean="0"/>
              <a:t> 유닉스 시스템에서 사용하는 기본 </a:t>
            </a:r>
            <a:r>
              <a:rPr lang="ko-KR" altLang="en-US" dirty="0" err="1" smtClean="0"/>
              <a:t>셸임</a:t>
            </a:r>
            <a:r>
              <a:rPr lang="en-US" altLang="ko-KR" dirty="0" smtClean="0"/>
              <a:t>.</a:t>
            </a:r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defRPr/>
            </a:pPr>
            <a:r>
              <a:rPr lang="ko-KR" altLang="en-US" dirty="0" err="1" smtClean="0"/>
              <a:t>셸의</a:t>
            </a:r>
            <a:r>
              <a:rPr lang="ko-KR" altLang="en-US" dirty="0" smtClean="0"/>
              <a:t> 역할 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자체의 내장 명령어 제공</a:t>
            </a:r>
          </a:p>
          <a:p>
            <a:pPr lvl="2">
              <a:defRPr/>
            </a:pPr>
            <a:r>
              <a:rPr lang="ko-KR" altLang="en-US" dirty="0" smtClean="0"/>
              <a:t>입력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출력</a:t>
            </a:r>
            <a:r>
              <a:rPr lang="en-US" altLang="ko-KR" dirty="0" smtClean="0"/>
              <a:t>/</a:t>
            </a:r>
            <a:r>
              <a:rPr lang="ko-KR" altLang="en-US" dirty="0" smtClean="0"/>
              <a:t>오류의 </a:t>
            </a:r>
            <a:r>
              <a:rPr lang="ko-KR" altLang="en-US" dirty="0" err="1" smtClean="0"/>
              <a:t>리다이렉션</a:t>
            </a:r>
            <a:r>
              <a:rPr lang="en-US" altLang="ko-KR" dirty="0" smtClean="0"/>
              <a:t>(Redirection) </a:t>
            </a:r>
            <a:r>
              <a:rPr lang="ko-KR" altLang="en-US" dirty="0" smtClean="0"/>
              <a:t>기능 제공</a:t>
            </a:r>
          </a:p>
          <a:p>
            <a:pPr lvl="2">
              <a:defRPr/>
            </a:pPr>
            <a:r>
              <a:rPr lang="en-US" altLang="ko-KR" dirty="0" smtClean="0"/>
              <a:t>wildcard </a:t>
            </a:r>
            <a:r>
              <a:rPr lang="ko-KR" altLang="en-US" dirty="0" smtClean="0"/>
              <a:t>기능 제공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파이프라인 기능 제공</a:t>
            </a:r>
          </a:p>
          <a:p>
            <a:pPr lvl="2">
              <a:defRPr/>
            </a:pPr>
            <a:r>
              <a:rPr lang="ko-KR" altLang="en-US" dirty="0" smtClean="0"/>
              <a:t>조건부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무조건부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명령열</a:t>
            </a:r>
            <a:r>
              <a:rPr lang="en-US" altLang="ko-KR" dirty="0" smtClean="0"/>
              <a:t>(Sequences) </a:t>
            </a:r>
            <a:r>
              <a:rPr lang="ko-KR" altLang="en-US" dirty="0" smtClean="0"/>
              <a:t>작성 기능 제공</a:t>
            </a:r>
          </a:p>
          <a:p>
            <a:pPr lvl="2">
              <a:defRPr/>
            </a:pPr>
            <a:r>
              <a:rPr lang="ko-KR" altLang="en-US" dirty="0" err="1" smtClean="0"/>
              <a:t>서브셸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Subshell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 기능 제공</a:t>
            </a:r>
          </a:p>
          <a:p>
            <a:pPr lvl="2">
              <a:defRPr/>
            </a:pPr>
            <a:r>
              <a:rPr lang="ko-KR" altLang="en-US" dirty="0" smtClean="0"/>
              <a:t>후면 처리</a:t>
            </a:r>
            <a:r>
              <a:rPr lang="en-US" altLang="ko-KR" dirty="0" smtClean="0"/>
              <a:t>(Background Processing) </a:t>
            </a:r>
            <a:r>
              <a:rPr lang="ko-KR" altLang="en-US" dirty="0" smtClean="0"/>
              <a:t>가능</a:t>
            </a:r>
          </a:p>
          <a:p>
            <a:pPr lvl="2">
              <a:defRPr/>
            </a:pPr>
            <a:r>
              <a:rPr lang="ko-KR" altLang="en-US" dirty="0" err="1" smtClean="0"/>
              <a:t>셸</a:t>
            </a:r>
            <a:r>
              <a:rPr lang="ko-KR" altLang="en-US" dirty="0" smtClean="0"/>
              <a:t> 스크립트</a:t>
            </a:r>
            <a:r>
              <a:rPr lang="en-US" altLang="ko-KR" dirty="0" smtClean="0"/>
              <a:t>(Shell Script, </a:t>
            </a:r>
            <a:r>
              <a:rPr lang="ko-KR" altLang="en-US" dirty="0" smtClean="0"/>
              <a:t>프로그램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작성 가능</a:t>
            </a: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160474"/>
            <a:ext cx="279408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34730" y="405142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유닉스 계열의 시스템에서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셸의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역할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셸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err="1" smtClean="0"/>
              <a:t>셸은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/bin/</a:t>
            </a:r>
            <a:r>
              <a:rPr lang="en-US" altLang="ko-KR" dirty="0" err="1" smtClean="0"/>
              <a:t>sh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명령으로 실행</a:t>
            </a:r>
            <a:r>
              <a:rPr lang="en-US" altLang="ko-KR" dirty="0" smtClean="0"/>
              <a:t> </a:t>
            </a:r>
          </a:p>
          <a:p>
            <a:pPr lvl="1">
              <a:defRPr/>
            </a:pPr>
            <a:r>
              <a:rPr lang="en-US" altLang="ko-KR" dirty="0" smtClean="0"/>
              <a:t>exit </a:t>
            </a:r>
            <a:r>
              <a:rPr lang="ko-KR" altLang="en-US" dirty="0" smtClean="0"/>
              <a:t>명령을 통해 해당 </a:t>
            </a:r>
            <a:r>
              <a:rPr lang="ko-KR" altLang="en-US" dirty="0" err="1" smtClean="0"/>
              <a:t>셸을</a:t>
            </a:r>
            <a:r>
              <a:rPr lang="ko-KR" altLang="en-US" dirty="0" smtClean="0"/>
              <a:t> 빠져나올 수 있음</a:t>
            </a:r>
            <a:r>
              <a:rPr lang="en-US" altLang="ko-KR" dirty="0" smtClean="0"/>
              <a:t>.</a:t>
            </a:r>
          </a:p>
          <a:p>
            <a:pPr lvl="1">
              <a:defRPr/>
            </a:pP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 lvl="1">
              <a:defRPr/>
            </a:pPr>
            <a:endParaRPr lang="en-US" altLang="ko-KR" dirty="0" smtClean="0"/>
          </a:p>
          <a:p>
            <a:pPr lvl="1">
              <a:defRPr/>
            </a:pPr>
            <a:endParaRPr lang="en-US" altLang="ko-KR" sz="1800" dirty="0" smtClean="0"/>
          </a:p>
          <a:p>
            <a:pPr lvl="1"/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오버플로우나</a:t>
            </a:r>
            <a:r>
              <a:rPr lang="ko-KR" altLang="en-US" dirty="0" smtClean="0"/>
              <a:t> 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공격에서는 </a:t>
            </a:r>
            <a:r>
              <a:rPr lang="en-US" altLang="ko-KR" dirty="0" smtClean="0"/>
              <a:t>/bin/</a:t>
            </a:r>
            <a:r>
              <a:rPr lang="en-US" altLang="ko-KR" dirty="0" err="1" smtClean="0"/>
              <a:t>sh</a:t>
            </a:r>
            <a:r>
              <a:rPr lang="ko-KR" altLang="en-US" dirty="0" smtClean="0"/>
              <a:t>를 다음과 같이 기계어 코드로 바꾸어 메모리에 올림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97860" y="4238844"/>
            <a:ext cx="7318182" cy="1134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69868" y="4310852"/>
            <a:ext cx="7174166" cy="956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smtClean="0"/>
              <a:t>"\</a:t>
            </a:r>
            <a:r>
              <a:rPr lang="en-US" altLang="ko-KR" sz="1200" dirty="0" err="1" smtClean="0"/>
              <a:t>xeb</a:t>
            </a:r>
            <a:r>
              <a:rPr lang="en-US" altLang="ko-KR" sz="1200" dirty="0" smtClean="0"/>
              <a:t>\x2a\x5e\x89\x76\x08\xc6\x46\x07\x00\xc7\x46\x0c\x00\x00\x00\x00"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"\xb8\x0b\x00\x00\x00\x89\xf3\x8d\x4e\x08\x8d\x56\x0c\</a:t>
            </a:r>
            <a:r>
              <a:rPr lang="en-US" altLang="ko-KR" sz="1200" dirty="0" err="1" smtClean="0"/>
              <a:t>xcd</a:t>
            </a:r>
            <a:r>
              <a:rPr lang="en-US" altLang="ko-KR" sz="1200" dirty="0" smtClean="0"/>
              <a:t>\x80\xb8\x01"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"\x00\x00\x00\</a:t>
            </a:r>
            <a:r>
              <a:rPr lang="en-US" altLang="ko-KR" sz="1200" dirty="0" err="1" smtClean="0"/>
              <a:t>xbb</a:t>
            </a:r>
            <a:r>
              <a:rPr lang="en-US" altLang="ko-KR" sz="1200" dirty="0" smtClean="0"/>
              <a:t>\x00\x00\x00\x00\</a:t>
            </a:r>
            <a:r>
              <a:rPr lang="en-US" altLang="ko-KR" sz="1200" dirty="0" err="1" smtClean="0"/>
              <a:t>xcd</a:t>
            </a:r>
            <a:r>
              <a:rPr lang="en-US" altLang="ko-KR" sz="1200" dirty="0" smtClean="0"/>
              <a:t>\x80\xe8\xd1\</a:t>
            </a:r>
            <a:r>
              <a:rPr lang="en-US" altLang="ko-KR" sz="1200" dirty="0" err="1" smtClean="0"/>
              <a:t>xff</a:t>
            </a:r>
            <a:r>
              <a:rPr lang="en-US" altLang="ko-KR" sz="1200" dirty="0" smtClean="0"/>
              <a:t>\</a:t>
            </a:r>
            <a:r>
              <a:rPr lang="en-US" altLang="ko-KR" sz="1200" dirty="0" err="1" smtClean="0"/>
              <a:t>xff</a:t>
            </a:r>
            <a:r>
              <a:rPr lang="en-US" altLang="ko-KR" sz="1200" dirty="0" smtClean="0"/>
              <a:t>\</a:t>
            </a:r>
            <a:r>
              <a:rPr lang="en-US" altLang="ko-KR" sz="1200" dirty="0" err="1" smtClean="0"/>
              <a:t>xff</a:t>
            </a:r>
            <a:r>
              <a:rPr lang="en-US" altLang="ko-KR" sz="1200" dirty="0" smtClean="0"/>
              <a:t>"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"\x2f\x62\x69\x6e\x2f\x73\x68";</a:t>
            </a:r>
          </a:p>
        </p:txBody>
      </p:sp>
      <p:pic>
        <p:nvPicPr>
          <p:cNvPr id="13314" name="Picture 2" descr="C:\Documents and Settings\Administrator\바탕 화면\실이미지\5장\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0" y="2223603"/>
            <a:ext cx="5562372" cy="12322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0616" y="35010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5-14]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레드햇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6.2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에서 본 셸의 실행과 취소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err="1" smtClean="0"/>
              <a:t>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539552" y="162880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1" indent="-180975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기계어 코드가 실제로 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셸로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실행되는지 확인해보자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070242" y="2007580"/>
          <a:ext cx="748883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shell.c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char shell[]=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"\</a:t>
                      </a:r>
                      <a:r>
                        <a:rPr lang="en-US" altLang="ko-KR" sz="1200" dirty="0" err="1" smtClean="0"/>
                        <a:t>xeb</a:t>
                      </a:r>
                      <a:r>
                        <a:rPr lang="en-US" altLang="ko-KR" sz="1200" dirty="0" smtClean="0"/>
                        <a:t>\x2a\x5e\x89\x76\x08\xc6\x46\x07\x00\xc7\x46\x0c\x00\x00\x00\x00"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"\xb8\x0b\x00\x00\x00\x89\xf3\x8d\x4e\x08\x8d\x56\x0c\</a:t>
                      </a:r>
                      <a:r>
                        <a:rPr lang="en-US" altLang="ko-KR" sz="1200" dirty="0" err="1" smtClean="0"/>
                        <a:t>xcd</a:t>
                      </a:r>
                      <a:r>
                        <a:rPr lang="en-US" altLang="ko-KR" sz="1200" dirty="0" smtClean="0"/>
                        <a:t>\x80\xb8\x01"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"\x00\x00\x00\</a:t>
                      </a:r>
                      <a:r>
                        <a:rPr lang="en-US" altLang="ko-KR" sz="1200" dirty="0" err="1" smtClean="0"/>
                        <a:t>xbb</a:t>
                      </a:r>
                      <a:r>
                        <a:rPr lang="en-US" altLang="ko-KR" sz="1200" dirty="0" smtClean="0"/>
                        <a:t>\x00\x00\x00\x00\</a:t>
                      </a:r>
                      <a:r>
                        <a:rPr lang="en-US" altLang="ko-KR" sz="1200" dirty="0" err="1" smtClean="0"/>
                        <a:t>xcd</a:t>
                      </a:r>
                      <a:r>
                        <a:rPr lang="en-US" altLang="ko-KR" sz="1200" dirty="0" smtClean="0"/>
                        <a:t>\x80\xe8\xd1\</a:t>
                      </a:r>
                      <a:r>
                        <a:rPr lang="en-US" altLang="ko-KR" sz="1200" dirty="0" err="1" smtClean="0"/>
                        <a:t>xff</a:t>
                      </a:r>
                      <a:r>
                        <a:rPr lang="en-US" altLang="ko-KR" sz="1200" dirty="0" smtClean="0"/>
                        <a:t>\</a:t>
                      </a:r>
                      <a:r>
                        <a:rPr lang="en-US" altLang="ko-KR" sz="1200" dirty="0" err="1" smtClean="0"/>
                        <a:t>xff</a:t>
                      </a:r>
                      <a:r>
                        <a:rPr lang="en-US" altLang="ko-KR" sz="1200" dirty="0" smtClean="0"/>
                        <a:t>\</a:t>
                      </a:r>
                      <a:r>
                        <a:rPr lang="en-US" altLang="ko-KR" sz="1200" dirty="0" err="1" smtClean="0"/>
                        <a:t>xff</a:t>
                      </a:r>
                      <a:r>
                        <a:rPr lang="en-US" altLang="ko-KR" sz="1200" dirty="0" smtClean="0"/>
                        <a:t>"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"\x2f\x62\x69\x6e\x2f\x73\x68";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void main(){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	</a:t>
                      </a: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dirty="0" smtClean="0"/>
                        <a:t> *ret;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	ret =(</a:t>
                      </a: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dirty="0" smtClean="0"/>
                        <a:t> *)&amp;ret+2;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	(*ret)=(</a:t>
                      </a: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dirty="0" smtClean="0"/>
                        <a:t>)shell;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}</a:t>
                      </a:r>
                      <a:endParaRPr lang="ko-KR" altLang="en-US" sz="1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070242" y="4671876"/>
            <a:ext cx="748883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42250" y="4743884"/>
            <a:ext cx="7341458" cy="513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err="1" smtClean="0"/>
              <a:t>gcc</a:t>
            </a:r>
            <a:r>
              <a:rPr lang="en-US" altLang="ko-KR" sz="1200" dirty="0" smtClean="0"/>
              <a:t> -o shell -g -</a:t>
            </a:r>
            <a:r>
              <a:rPr lang="en-US" altLang="ko-KR" sz="1200" dirty="0" err="1" smtClean="0"/>
              <a:t>ggdb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shell.c</a:t>
            </a:r>
            <a:endParaRPr lang="en-US" altLang="ko-KR" sz="1200" dirty="0" smtClean="0"/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./shell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498" y="5175932"/>
            <a:ext cx="5184576" cy="9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65194" y="618404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기계어로 바꾼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shell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을 실행한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2572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프로세스 권한과 </a:t>
            </a:r>
            <a:r>
              <a:rPr lang="en-US" altLang="ko-KR" dirty="0" err="1" smtClean="0"/>
              <a:t>SetUID</a:t>
            </a:r>
            <a:endParaRPr lang="en-US" altLang="ko-KR" dirty="0" smtClean="0"/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err="1" smtClean="0">
                <a:latin typeface="+mn-ea"/>
              </a:rPr>
              <a:t>SetUID</a:t>
            </a:r>
            <a:r>
              <a:rPr lang="ko-KR" altLang="en-US" dirty="0" smtClean="0">
                <a:latin typeface="+mn-ea"/>
              </a:rPr>
              <a:t>는 유닉스 시스템을 해킹하는 데 매우 중요한 요소로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유닉스 파일에 </a:t>
            </a:r>
            <a:r>
              <a:rPr lang="en-US" altLang="ko-KR" dirty="0" err="1" smtClean="0">
                <a:latin typeface="+mn-ea"/>
              </a:rPr>
              <a:t>rwsr</a:t>
            </a:r>
            <a:r>
              <a:rPr lang="en-US" altLang="ko-KR" dirty="0" smtClean="0">
                <a:latin typeface="+mn-ea"/>
              </a:rPr>
              <a:t>-</a:t>
            </a:r>
            <a:r>
              <a:rPr lang="en-US" altLang="ko-KR" dirty="0" err="1" smtClean="0">
                <a:latin typeface="+mn-ea"/>
              </a:rPr>
              <a:t>xr</a:t>
            </a:r>
            <a:r>
              <a:rPr lang="en-US" altLang="ko-KR" dirty="0" smtClean="0">
                <a:latin typeface="+mn-ea"/>
              </a:rPr>
              <a:t>-x</a:t>
            </a:r>
            <a:r>
              <a:rPr lang="ko-KR" altLang="en-US" dirty="0" smtClean="0">
                <a:latin typeface="+mn-ea"/>
              </a:rPr>
              <a:t>로 권한 설정이 되어 있음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1">
              <a:spcBef>
                <a:spcPts val="288"/>
              </a:spcBef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소유자 권한에서 </a:t>
            </a:r>
            <a:r>
              <a:rPr lang="en-US" altLang="ko-KR" dirty="0" smtClean="0">
                <a:latin typeface="+mn-ea"/>
              </a:rPr>
              <a:t>x</a:t>
            </a:r>
            <a:r>
              <a:rPr lang="ko-KR" altLang="en-US" dirty="0" smtClean="0">
                <a:latin typeface="+mn-ea"/>
              </a:rPr>
              <a:t>가 있을 자리에 </a:t>
            </a:r>
            <a:r>
              <a:rPr lang="en-US" altLang="ko-KR" dirty="0" smtClean="0">
                <a:latin typeface="+mn-ea"/>
              </a:rPr>
              <a:t>s</a:t>
            </a:r>
            <a:r>
              <a:rPr lang="ko-KR" altLang="en-US" dirty="0" smtClean="0">
                <a:latin typeface="+mn-ea"/>
              </a:rPr>
              <a:t>가 적혀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en-US" altLang="ko-KR" dirty="0" err="1" smtClean="0">
                <a:latin typeface="+mn-ea"/>
              </a:rPr>
              <a:t>SetUID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파일은 해당 파일이 실행될 때 누가 실행하든지 관계없이 파일 소유자의 권한을 갖는다는 특징이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>
              <a:spcBef>
                <a:spcPts val="288"/>
              </a:spcBef>
            </a:pPr>
            <a:r>
              <a:rPr lang="ko-KR" altLang="en-US" dirty="0" smtClean="0">
                <a:latin typeface="+mn-ea"/>
              </a:rPr>
              <a:t>해당 파일의 소유자가 </a:t>
            </a:r>
            <a:r>
              <a:rPr lang="en-US" altLang="ko-KR" dirty="0" smtClean="0">
                <a:latin typeface="+mn-ea"/>
              </a:rPr>
              <a:t>root</a:t>
            </a:r>
            <a:r>
              <a:rPr lang="ko-KR" altLang="en-US" dirty="0" smtClean="0">
                <a:latin typeface="+mn-ea"/>
              </a:rPr>
              <a:t>이면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그 파일은 실행하는 사람이 누가 되었든지 파일이 실행되는 프로세스는 실</a:t>
            </a:r>
            <a:endParaRPr lang="en-US" altLang="ko-KR" dirty="0" smtClean="0">
              <a:latin typeface="+mn-ea"/>
            </a:endParaRP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행시간 동안 파일 소유자인 </a:t>
            </a:r>
            <a:r>
              <a:rPr lang="en-US" altLang="ko-KR" dirty="0" smtClean="0">
                <a:latin typeface="+mn-ea"/>
              </a:rPr>
              <a:t>root </a:t>
            </a:r>
            <a:r>
              <a:rPr lang="ko-KR" altLang="en-US" dirty="0" smtClean="0">
                <a:latin typeface="+mn-ea"/>
              </a:rPr>
              <a:t>권한으로 실행됨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Bef>
                <a:spcPts val="288"/>
              </a:spcBef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예</a:t>
            </a:r>
            <a:r>
              <a:rPr lang="en-US" altLang="ko-KR" dirty="0" smtClean="0">
                <a:latin typeface="+mn-ea"/>
              </a:rPr>
              <a:t>) test</a:t>
            </a:r>
            <a:r>
              <a:rPr lang="ko-KR" altLang="en-US" dirty="0" smtClean="0">
                <a:latin typeface="+mn-ea"/>
              </a:rPr>
              <a:t>라는 파일이 </a:t>
            </a:r>
            <a:r>
              <a:rPr lang="en-US" altLang="ko-KR" dirty="0" smtClean="0">
                <a:latin typeface="+mn-ea"/>
              </a:rPr>
              <a:t>root </a:t>
            </a:r>
            <a:r>
              <a:rPr lang="ko-KR" altLang="en-US" dirty="0" smtClean="0">
                <a:latin typeface="+mn-ea"/>
              </a:rPr>
              <a:t>소유이며 </a:t>
            </a:r>
            <a:r>
              <a:rPr lang="en-US" altLang="ko-KR" dirty="0" err="1" smtClean="0">
                <a:latin typeface="+mn-ea"/>
              </a:rPr>
              <a:t>SetUID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비트가 설정되어 있으면 </a:t>
            </a:r>
            <a:r>
              <a:rPr lang="en-US" altLang="ko-KR" dirty="0" smtClean="0">
                <a:latin typeface="+mn-ea"/>
              </a:rPr>
              <a:t>[</a:t>
            </a:r>
            <a:r>
              <a:rPr lang="ko-KR" altLang="en-US" dirty="0" smtClean="0">
                <a:latin typeface="+mn-ea"/>
              </a:rPr>
              <a:t>그림 </a:t>
            </a:r>
            <a:r>
              <a:rPr lang="en-US" altLang="ko-KR" dirty="0" smtClean="0">
                <a:latin typeface="+mn-ea"/>
              </a:rPr>
              <a:t>5-16]</a:t>
            </a:r>
            <a:r>
              <a:rPr lang="ko-KR" altLang="en-US" dirty="0" smtClean="0">
                <a:latin typeface="+mn-ea"/>
              </a:rPr>
              <a:t>과 같이 실행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2">
              <a:spcBef>
                <a:spcPts val="288"/>
              </a:spcBef>
              <a:buNone/>
            </a:pPr>
            <a:r>
              <a:rPr lang="en-US" altLang="ko-KR" dirty="0" smtClean="0">
                <a:latin typeface="+mn-ea"/>
              </a:rPr>
              <a:t>	 </a:t>
            </a:r>
            <a:r>
              <a:rPr lang="en-US" altLang="ko-KR" dirty="0" err="1" smtClean="0">
                <a:latin typeface="+mn-ea"/>
              </a:rPr>
              <a:t>SetUID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비트가 설정되어 있지 않다면 </a:t>
            </a:r>
            <a:r>
              <a:rPr lang="en-US" altLang="ko-KR" dirty="0" smtClean="0">
                <a:latin typeface="+mn-ea"/>
              </a:rPr>
              <a:t>[</a:t>
            </a:r>
            <a:r>
              <a:rPr lang="ko-KR" altLang="en-US" dirty="0" smtClean="0">
                <a:latin typeface="+mn-ea"/>
              </a:rPr>
              <a:t>그림 </a:t>
            </a:r>
            <a:r>
              <a:rPr lang="en-US" altLang="ko-KR" dirty="0" smtClean="0">
                <a:latin typeface="+mn-ea"/>
              </a:rPr>
              <a:t>4-17]</a:t>
            </a:r>
            <a:r>
              <a:rPr lang="ko-KR" altLang="en-US" dirty="0" smtClean="0">
                <a:latin typeface="+mn-ea"/>
              </a:rPr>
              <a:t>과 같이 실행</a:t>
            </a:r>
          </a:p>
          <a:p>
            <a:pPr lvl="1"/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347" y="3446756"/>
            <a:ext cx="36949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88556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5-16]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SetUID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설정 시 프로세스 권한 변경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46756"/>
            <a:ext cx="3693600" cy="29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69468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5-17]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SetUID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미설정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시 프로세스 권한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프로세스 권한과 </a:t>
            </a:r>
            <a:r>
              <a:rPr lang="en-US" altLang="ko-KR" dirty="0" err="1" smtClean="0"/>
              <a:t>SetUID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en-US" altLang="ko-KR" dirty="0" err="1" smtClean="0"/>
              <a:t>SetUID</a:t>
            </a:r>
            <a:r>
              <a:rPr lang="ko-KR" altLang="en-US" dirty="0" smtClean="0"/>
              <a:t>를 이용한 간단한 해킹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SetUID</a:t>
            </a:r>
            <a:r>
              <a:rPr lang="en-US" altLang="ko-KR" dirty="0" smtClean="0"/>
              <a:t> </a:t>
            </a:r>
            <a:r>
              <a:rPr lang="ko-KR" altLang="en-US" dirty="0" smtClean="0"/>
              <a:t>부여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1400" dirty="0" smtClean="0"/>
          </a:p>
          <a:p>
            <a:pPr lvl="2"/>
            <a:r>
              <a:rPr lang="ko-KR" altLang="en-US" dirty="0" smtClean="0"/>
              <a:t>일반 사용자 권한에서 </a:t>
            </a:r>
            <a:r>
              <a:rPr lang="en-US" altLang="ko-KR" dirty="0" smtClean="0"/>
              <a:t>shell </a:t>
            </a:r>
            <a:r>
              <a:rPr lang="ko-KR" altLang="en-US" dirty="0" smtClean="0"/>
              <a:t>파일을 실행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0328" y="33757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shell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파일에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SetUID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권한 부여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932" y="585951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5-19]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shell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을 일반 사용자 권한에서 실행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4338" name="Picture 2" descr="C:\Documents and Settings\Administrator\바탕 화면\실이미지\5장\이미지 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891" y="2204864"/>
            <a:ext cx="6189117" cy="1152128"/>
          </a:xfrm>
          <a:prstGeom prst="rect">
            <a:avLst/>
          </a:prstGeom>
          <a:noFill/>
        </p:spPr>
      </p:pic>
      <p:pic>
        <p:nvPicPr>
          <p:cNvPr id="14340" name="Picture 4" descr="C:\Documents and Settings\Administrator\바탕 화면\실이미지\5장\이미지 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388" y="4031698"/>
            <a:ext cx="6192688" cy="181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43484"/>
            <a:ext cx="8064896" cy="5400600"/>
          </a:xfrm>
        </p:spPr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개념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가장 기본 개념은‘덮어쓰기’</a:t>
            </a:r>
            <a:r>
              <a:rPr lang="en-US" altLang="ko-KR" dirty="0" smtClean="0">
                <a:latin typeface="+mn-ea"/>
              </a:rPr>
              <a:t> </a:t>
            </a:r>
          </a:p>
          <a:p>
            <a:pPr lvl="1">
              <a:spcAft>
                <a:spcPts val="300"/>
              </a:spcAft>
            </a:pPr>
            <a:r>
              <a:rPr lang="ko-KR" altLang="en-US" dirty="0" smtClean="0">
                <a:latin typeface="+mn-ea"/>
              </a:rPr>
              <a:t>정상적인 경우에는 사용되지 않아야 주소 공간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즉 원래는 덮어쓸 수 없는 부분에 해커가 임의의 코드를 덮어</a:t>
            </a: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쓰는 것</a:t>
            </a: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</a:pP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오버플로우는</a:t>
            </a:r>
            <a:r>
              <a:rPr lang="ko-KR" altLang="en-US" dirty="0" smtClean="0"/>
              <a:t> 프로그래머가 취약한 특정 함수를 사용해야 공격이 가능</a:t>
            </a: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pPr lvl="1">
              <a:spcAft>
                <a:spcPts val="300"/>
              </a:spcAft>
              <a:buNone/>
            </a:pPr>
            <a:endParaRPr lang="en-US" altLang="ko-KR" dirty="0" smtClean="0">
              <a:latin typeface="+mn-ea"/>
            </a:endParaRPr>
          </a:p>
          <a:p>
            <a:endParaRPr lang="en-US" altLang="ko-K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436" y="2379315"/>
            <a:ext cx="7023956" cy="298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9494" y="53012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5-20]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버퍼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오버플로우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공격의 개념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endParaRPr lang="en-US" altLang="ko-KR" sz="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 lvl="1">
              <a:buFont typeface="Wingdings" pitchFamily="2" charset="2"/>
              <a:buChar char=""/>
            </a:pP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main(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argc</a:t>
            </a:r>
            <a:r>
              <a:rPr lang="en-US" altLang="ko-KR" sz="1100" dirty="0" smtClean="0"/>
              <a:t>, char *</a:t>
            </a:r>
            <a:r>
              <a:rPr lang="en-US" altLang="ko-KR" sz="1100" dirty="0" err="1" smtClean="0"/>
              <a:t>argv</a:t>
            </a:r>
            <a:r>
              <a:rPr lang="en-US" altLang="ko-KR" sz="1100" dirty="0" smtClean="0"/>
              <a:t>[ ]) </a:t>
            </a:r>
          </a:p>
          <a:p>
            <a:pPr lvl="2"/>
            <a:r>
              <a:rPr lang="en-US" altLang="ko-KR" sz="1100" dirty="0" err="1" smtClean="0"/>
              <a:t>argc</a:t>
            </a:r>
            <a:r>
              <a:rPr lang="ko-KR" altLang="en-US" sz="1100" dirty="0" smtClean="0"/>
              <a:t>는 취약한 코드인 </a:t>
            </a:r>
            <a:r>
              <a:rPr lang="en-US" altLang="ko-KR" sz="1100" dirty="0" err="1" smtClean="0"/>
              <a:t>bugfile.c</a:t>
            </a:r>
            <a:r>
              <a:rPr lang="ko-KR" altLang="en-US" sz="1100" dirty="0" smtClean="0"/>
              <a:t>가 컴파일되어 실행되는 프로그램의 인수 개수</a:t>
            </a:r>
            <a:endParaRPr lang="en-US" altLang="ko-KR" sz="1100" dirty="0" smtClean="0"/>
          </a:p>
          <a:p>
            <a:pPr lvl="2"/>
            <a:r>
              <a:rPr lang="en-US" altLang="ko-KR" sz="1100" dirty="0" smtClean="0"/>
              <a:t>*</a:t>
            </a:r>
            <a:r>
              <a:rPr lang="en-US" altLang="ko-KR" sz="1100" dirty="0" err="1" smtClean="0"/>
              <a:t>argv</a:t>
            </a:r>
            <a:r>
              <a:rPr lang="en-US" altLang="ko-KR" sz="1100" dirty="0" smtClean="0"/>
              <a:t>[ ]</a:t>
            </a:r>
            <a:r>
              <a:rPr lang="ko-KR" altLang="en-US" sz="1100" dirty="0" smtClean="0"/>
              <a:t>는 포인터 배열로서 인자로 입력되는 값에 대한 번지수를 차례대로 저장</a:t>
            </a:r>
            <a:endParaRPr lang="en-US" altLang="ko-KR" sz="1100" dirty="0" smtClean="0"/>
          </a:p>
          <a:p>
            <a:pPr lvl="3"/>
            <a:r>
              <a:rPr lang="en-US" altLang="ko-KR" sz="1000" dirty="0" err="1" smtClean="0">
                <a:latin typeface="+mn-ea"/>
              </a:rPr>
              <a:t>argv</a:t>
            </a:r>
            <a:r>
              <a:rPr lang="en-US" altLang="ko-KR" sz="1000" dirty="0" smtClean="0">
                <a:latin typeface="+mn-ea"/>
              </a:rPr>
              <a:t>[0] : </a:t>
            </a:r>
            <a:r>
              <a:rPr lang="ko-KR" altLang="en-US" sz="1000" dirty="0" smtClean="0">
                <a:latin typeface="+mn-ea"/>
              </a:rPr>
              <a:t>실행 파일의 이름</a:t>
            </a:r>
          </a:p>
          <a:p>
            <a:pPr lvl="3"/>
            <a:r>
              <a:rPr lang="en-US" altLang="ko-KR" sz="1000" dirty="0" err="1" smtClean="0">
                <a:latin typeface="+mn-ea"/>
              </a:rPr>
              <a:t>argv</a:t>
            </a:r>
            <a:r>
              <a:rPr lang="en-US" altLang="ko-KR" sz="1000" dirty="0" smtClean="0">
                <a:latin typeface="+mn-ea"/>
              </a:rPr>
              <a:t>[1] : </a:t>
            </a:r>
            <a:r>
              <a:rPr lang="ko-KR" altLang="en-US" sz="1000" dirty="0" smtClean="0">
                <a:latin typeface="+mn-ea"/>
              </a:rPr>
              <a:t>첫 번째 인자의 내용</a:t>
            </a:r>
          </a:p>
          <a:p>
            <a:pPr lvl="3"/>
            <a:r>
              <a:rPr lang="en-US" altLang="ko-KR" sz="1000" dirty="0" err="1" smtClean="0">
                <a:latin typeface="+mn-ea"/>
              </a:rPr>
              <a:t>argv</a:t>
            </a:r>
            <a:r>
              <a:rPr lang="en-US" altLang="ko-KR" sz="1000" dirty="0" smtClean="0">
                <a:latin typeface="+mn-ea"/>
              </a:rPr>
              <a:t>[2] : </a:t>
            </a:r>
            <a:r>
              <a:rPr lang="ko-KR" altLang="en-US" sz="1000" dirty="0" smtClean="0">
                <a:latin typeface="+mn-ea"/>
              </a:rPr>
              <a:t>두 번째 인자의 내용</a:t>
            </a:r>
          </a:p>
          <a:p>
            <a:pPr lvl="1">
              <a:buFont typeface="Wingdings" pitchFamily="2" charset="2"/>
              <a:buChar char=""/>
            </a:pPr>
            <a:r>
              <a:rPr lang="en-US" altLang="ko-KR" sz="1100" dirty="0" smtClean="0"/>
              <a:t>char buffer[10] : 10</a:t>
            </a:r>
            <a:r>
              <a:rPr lang="ko-KR" altLang="en-US" sz="1100" dirty="0" smtClean="0"/>
              <a:t>바이트 크기의 버퍼를 할당</a:t>
            </a:r>
            <a:endParaRPr lang="en-US" altLang="ko-KR" sz="1100" dirty="0" smtClean="0"/>
          </a:p>
          <a:p>
            <a:pPr lvl="1">
              <a:buFont typeface="Wingdings" pitchFamily="2" charset="2"/>
              <a:buChar char=""/>
            </a:pPr>
            <a:r>
              <a:rPr lang="en-US" altLang="ko-KR" sz="1100" dirty="0" err="1" smtClean="0"/>
              <a:t>strcpy</a:t>
            </a:r>
            <a:r>
              <a:rPr lang="en-US" altLang="ko-KR" sz="1100" dirty="0" smtClean="0"/>
              <a:t>(buffer, </a:t>
            </a:r>
            <a:r>
              <a:rPr lang="en-US" altLang="ko-KR" sz="1100" dirty="0" err="1" smtClean="0"/>
              <a:t>argv</a:t>
            </a:r>
            <a:r>
              <a:rPr lang="en-US" altLang="ko-KR" sz="1100" dirty="0" smtClean="0"/>
              <a:t>[1]) : </a:t>
            </a:r>
            <a:r>
              <a:rPr lang="ko-KR" altLang="en-US" sz="1100" dirty="0" smtClean="0"/>
              <a:t>버퍼에 첫 번째 인자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argv</a:t>
            </a:r>
            <a:r>
              <a:rPr lang="en-US" altLang="ko-KR" sz="1100" dirty="0" smtClean="0"/>
              <a:t>[1])</a:t>
            </a:r>
            <a:r>
              <a:rPr lang="ko-KR" altLang="en-US" sz="1100" dirty="0" smtClean="0"/>
              <a:t>를 복사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abcd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값을 버퍼에 저장</a:t>
            </a:r>
            <a:r>
              <a:rPr lang="en-US" altLang="ko-KR" sz="1100" dirty="0" smtClean="0"/>
              <a:t>)</a:t>
            </a:r>
          </a:p>
          <a:p>
            <a:pPr lvl="1">
              <a:buFont typeface="Wingdings" pitchFamily="2" charset="2"/>
              <a:buChar char=""/>
            </a:pPr>
            <a:r>
              <a:rPr lang="en-US" altLang="ko-KR" sz="1100" dirty="0" err="1" smtClean="0"/>
              <a:t>prinf</a:t>
            </a:r>
            <a:r>
              <a:rPr lang="en-US" altLang="ko-KR" sz="1100" dirty="0" smtClean="0"/>
              <a:t>(“%s\n</a:t>
            </a:r>
            <a:r>
              <a:rPr lang="ko-KR" altLang="en-US" sz="1100" dirty="0" smtClean="0"/>
              <a:t>”</a:t>
            </a:r>
            <a:r>
              <a:rPr lang="en-US" altLang="ko-KR" sz="1100" dirty="0" smtClean="0"/>
              <a:t>,&amp;buffer) : </a:t>
            </a:r>
            <a:r>
              <a:rPr lang="ko-KR" altLang="en-US" sz="1100" dirty="0" smtClean="0"/>
              <a:t>버퍼에 저장된 내용을 출력</a:t>
            </a:r>
            <a:endParaRPr lang="en-US" altLang="ko-KR" sz="11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1100" dirty="0" smtClean="0"/>
              <a:t>버퍼 </a:t>
            </a:r>
            <a:r>
              <a:rPr lang="ko-KR" altLang="en-US" sz="1100" dirty="0" err="1" smtClean="0"/>
              <a:t>오버플로우</a:t>
            </a:r>
            <a:r>
              <a:rPr lang="ko-KR" altLang="en-US" sz="1100" dirty="0" smtClean="0"/>
              <a:t> 공격은 </a:t>
            </a:r>
            <a:r>
              <a:rPr lang="en-US" altLang="ko-KR" sz="1100" dirty="0" err="1" smtClean="0"/>
              <a:t>strcpy</a:t>
            </a:r>
            <a:r>
              <a:rPr lang="en-US" altLang="ko-KR" sz="1100" dirty="0" smtClean="0"/>
              <a:t>(buffer, </a:t>
            </a:r>
            <a:r>
              <a:rPr lang="en-US" altLang="ko-KR" sz="1100" dirty="0" err="1" smtClean="0"/>
              <a:t>argv</a:t>
            </a:r>
            <a:r>
              <a:rPr lang="en-US" altLang="ko-KR" sz="1100" dirty="0" smtClean="0"/>
              <a:t>[1])</a:t>
            </a:r>
            <a:r>
              <a:rPr lang="ko-KR" altLang="en-US" sz="1100" dirty="0" smtClean="0"/>
              <a:t>에서 일어남</a:t>
            </a:r>
            <a:r>
              <a:rPr lang="en-US" altLang="ko-KR" sz="1100" dirty="0" smtClean="0"/>
              <a:t>.</a:t>
            </a:r>
            <a:endParaRPr lang="ko-KR" altLang="en-US" sz="1100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71600" y="1695684"/>
          <a:ext cx="74888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bugfile.c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dirty="0" smtClean="0"/>
                        <a:t> main(</a:t>
                      </a: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argc</a:t>
                      </a:r>
                      <a:r>
                        <a:rPr lang="en-US" altLang="ko-KR" sz="1200" dirty="0" smtClean="0"/>
                        <a:t>, char *</a:t>
                      </a:r>
                      <a:r>
                        <a:rPr lang="en-US" altLang="ko-KR" sz="1200" dirty="0" err="1" smtClean="0"/>
                        <a:t>argv</a:t>
                      </a:r>
                      <a:r>
                        <a:rPr lang="en-US" altLang="ko-KR" sz="1200" dirty="0" smtClean="0"/>
                        <a:t>[]) { ------------ </a:t>
                      </a:r>
                      <a:r>
                        <a:rPr lang="en-US" altLang="ko-KR" sz="1200" dirty="0" smtClean="0">
                          <a:sym typeface="Wingdings"/>
                        </a:rPr>
                        <a:t></a:t>
                      </a:r>
                      <a:endParaRPr lang="en-US" altLang="ko-KR" sz="12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char buffer[10]; ------------------------------ </a:t>
                      </a:r>
                      <a:r>
                        <a:rPr lang="en-US" altLang="ko-KR" sz="1200" dirty="0" smtClean="0">
                          <a:sym typeface="Wingdings"/>
                        </a:rPr>
                        <a:t></a:t>
                      </a:r>
                      <a:endParaRPr lang="en-US" altLang="ko-KR" sz="12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err="1" smtClean="0"/>
                        <a:t>strcpy</a:t>
                      </a:r>
                      <a:r>
                        <a:rPr lang="en-US" altLang="ko-KR" sz="1200" dirty="0" smtClean="0"/>
                        <a:t>(buffer, </a:t>
                      </a:r>
                      <a:r>
                        <a:rPr lang="en-US" altLang="ko-KR" sz="1200" dirty="0" err="1" smtClean="0"/>
                        <a:t>argv</a:t>
                      </a:r>
                      <a:r>
                        <a:rPr lang="en-US" altLang="ko-KR" sz="1200" dirty="0" smtClean="0"/>
                        <a:t>[1]); ----------------------- </a:t>
                      </a:r>
                      <a:r>
                        <a:rPr lang="en-US" altLang="ko-KR" sz="1200" dirty="0" smtClean="0">
                          <a:sym typeface="Wingdings"/>
                        </a:rPr>
                        <a:t></a:t>
                      </a:r>
                      <a:endParaRPr lang="en-US" altLang="ko-KR" sz="12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err="1" smtClean="0"/>
                        <a:t>printf</a:t>
                      </a:r>
                      <a:r>
                        <a:rPr lang="en-US" altLang="ko-KR" sz="1200" dirty="0" smtClean="0"/>
                        <a:t>("%s\n", &amp;buffer); --------------------- </a:t>
                      </a:r>
                      <a:r>
                        <a:rPr lang="en-US" altLang="ko-KR" sz="1200" dirty="0" smtClean="0">
                          <a:sym typeface="Wingdings"/>
                        </a:rPr>
                        <a:t></a:t>
                      </a:r>
                      <a:endParaRPr lang="en-US" altLang="ko-KR" sz="12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}</a:t>
                      </a:r>
                      <a:endParaRPr lang="ko-KR" altLang="en-US" sz="1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GDB</a:t>
            </a:r>
            <a:r>
              <a:rPr lang="ko-KR" altLang="en-US" dirty="0" smtClean="0"/>
              <a:t>를 이용하여 </a:t>
            </a:r>
            <a:r>
              <a:rPr lang="en-US" altLang="ko-KR" dirty="0" smtClean="0"/>
              <a:t>main </a:t>
            </a:r>
            <a:r>
              <a:rPr lang="ko-KR" altLang="en-US" dirty="0" smtClean="0"/>
              <a:t>함수를 먼저 살펴보고 </a:t>
            </a:r>
            <a:r>
              <a:rPr lang="en-US" altLang="ko-KR" dirty="0" err="1" smtClean="0"/>
              <a:t>strcpy</a:t>
            </a:r>
            <a:r>
              <a:rPr lang="ko-KR" altLang="en-US" dirty="0" smtClean="0"/>
              <a:t>가 호출되는 과정을 살펴보자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>
              <a:buFont typeface="Wingdings" pitchFamily="2" charset="2"/>
              <a:buChar char=""/>
              <a:defRPr/>
            </a:pPr>
            <a:r>
              <a:rPr lang="en-US" altLang="ko-KR" dirty="0" smtClean="0"/>
              <a:t>0x80483f8 &lt;main&gt; : push %</a:t>
            </a:r>
            <a:r>
              <a:rPr lang="en-US" altLang="ko-KR" dirty="0" err="1" smtClean="0"/>
              <a:t>ebp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  <a:defRPr/>
            </a:pPr>
            <a:r>
              <a:rPr lang="en-US" altLang="ko-KR" dirty="0" smtClean="0">
                <a:latin typeface="+mn-ea"/>
              </a:rPr>
              <a:t>0x80483f9 &lt;main+1&gt; : </a:t>
            </a:r>
            <a:r>
              <a:rPr lang="en-US" altLang="ko-KR" dirty="0" err="1" smtClean="0">
                <a:latin typeface="+mn-ea"/>
              </a:rPr>
              <a:t>mov</a:t>
            </a:r>
            <a:r>
              <a:rPr lang="en-US" altLang="ko-KR" dirty="0" smtClean="0">
                <a:latin typeface="+mn-ea"/>
              </a:rPr>
              <a:t> %</a:t>
            </a:r>
            <a:r>
              <a:rPr lang="en-US" altLang="ko-KR" dirty="0" err="1" smtClean="0">
                <a:latin typeface="+mn-ea"/>
              </a:rPr>
              <a:t>esp,%ebp</a:t>
            </a:r>
            <a:endParaRPr lang="en-US" altLang="ko-KR" dirty="0" smtClean="0">
              <a:latin typeface="+mn-ea"/>
            </a:endParaRPr>
          </a:p>
          <a:p>
            <a:pPr lvl="3"/>
            <a:r>
              <a:rPr lang="ko-KR" altLang="en-US" dirty="0" err="1" smtClean="0">
                <a:latin typeface="+mn-ea"/>
              </a:rPr>
              <a:t>스택에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err="1" smtClean="0">
                <a:latin typeface="+mn-ea"/>
              </a:rPr>
              <a:t>ebp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값을 </a:t>
            </a:r>
            <a:r>
              <a:rPr lang="ko-KR" altLang="en-US" dirty="0" err="1" smtClean="0">
                <a:latin typeface="+mn-ea"/>
              </a:rPr>
              <a:t>밀어넣고</a:t>
            </a:r>
            <a:r>
              <a:rPr lang="en-US" altLang="ko-KR" dirty="0" smtClean="0">
                <a:latin typeface="+mn-ea"/>
              </a:rPr>
              <a:t>, </a:t>
            </a:r>
          </a:p>
          <a:p>
            <a:pPr lvl="3"/>
            <a:r>
              <a:rPr lang="ko-KR" altLang="en-US" dirty="0" smtClean="0">
                <a:latin typeface="+mn-ea"/>
              </a:rPr>
              <a:t>현재의 </a:t>
            </a:r>
            <a:r>
              <a:rPr lang="en-US" altLang="ko-KR" dirty="0" err="1" smtClean="0">
                <a:latin typeface="+mn-ea"/>
              </a:rPr>
              <a:t>esp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값을 </a:t>
            </a:r>
            <a:r>
              <a:rPr lang="en-US" altLang="ko-KR" dirty="0" err="1" smtClean="0">
                <a:latin typeface="+mn-ea"/>
              </a:rPr>
              <a:t>ebp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레지스터에 저장</a:t>
            </a:r>
            <a:endParaRPr lang="en-US" altLang="ko-KR" dirty="0" smtClean="0">
              <a:latin typeface="+mn-ea"/>
            </a:endParaRPr>
          </a:p>
          <a:p>
            <a:pPr lvl="2">
              <a:buFont typeface="Wingdings" pitchFamily="2" charset="2"/>
              <a:buChar char=""/>
              <a:defRPr/>
            </a:pPr>
            <a:r>
              <a:rPr lang="en-US" altLang="ko-KR" dirty="0" smtClean="0">
                <a:latin typeface="+mn-ea"/>
              </a:rPr>
              <a:t>0x80483fb &lt;main+3&gt; : sub $0xc,%esp</a:t>
            </a:r>
          </a:p>
          <a:p>
            <a:pPr lvl="3"/>
            <a:r>
              <a:rPr lang="en-US" altLang="ko-KR" dirty="0" smtClean="0">
                <a:latin typeface="+mn-ea"/>
              </a:rPr>
              <a:t>main </a:t>
            </a:r>
            <a:r>
              <a:rPr lang="ko-KR" altLang="en-US" dirty="0" smtClean="0">
                <a:latin typeface="+mn-ea"/>
              </a:rPr>
              <a:t>함수의 </a:t>
            </a:r>
            <a:r>
              <a:rPr lang="en-US" altLang="ko-KR" dirty="0" smtClean="0">
                <a:latin typeface="+mn-ea"/>
              </a:rPr>
              <a:t>char buffer[10];</a:t>
            </a:r>
            <a:r>
              <a:rPr lang="ko-KR" altLang="en-US" dirty="0" smtClean="0">
                <a:latin typeface="+mn-ea"/>
              </a:rPr>
              <a:t>를 실행</a:t>
            </a:r>
            <a:endParaRPr lang="en-US" altLang="ko-KR" dirty="0" smtClean="0">
              <a:latin typeface="+mn-ea"/>
            </a:endParaRPr>
          </a:p>
          <a:p>
            <a:pPr lvl="3"/>
            <a:r>
              <a:rPr lang="ko-KR" altLang="en-US" dirty="0" smtClean="0">
                <a:latin typeface="+mn-ea"/>
              </a:rPr>
              <a:t>명령은 </a:t>
            </a:r>
            <a:r>
              <a:rPr lang="en-US" altLang="ko-KR" dirty="0" smtClean="0">
                <a:latin typeface="+mn-ea"/>
              </a:rPr>
              <a:t>char</a:t>
            </a:r>
            <a:r>
              <a:rPr lang="ko-KR" altLang="en-US" dirty="0" smtClean="0">
                <a:latin typeface="+mn-ea"/>
              </a:rPr>
              <a:t>로 메모리에 </a:t>
            </a:r>
            <a:r>
              <a:rPr lang="en-US" altLang="ko-KR" dirty="0" smtClean="0">
                <a:latin typeface="+mn-ea"/>
              </a:rPr>
              <a:t>10</a:t>
            </a:r>
            <a:r>
              <a:rPr lang="ko-KR" altLang="en-US" dirty="0" smtClean="0">
                <a:latin typeface="+mn-ea"/>
              </a:rPr>
              <a:t>바이트를 할당</a:t>
            </a:r>
            <a:endParaRPr lang="en-US" altLang="ko-KR" dirty="0" smtClean="0">
              <a:latin typeface="+mn-ea"/>
            </a:endParaRPr>
          </a:p>
          <a:p>
            <a:pPr lvl="3"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하였으나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메모리에서는 모두 </a:t>
            </a:r>
            <a:r>
              <a:rPr lang="en-US" altLang="ko-KR" dirty="0" smtClean="0">
                <a:latin typeface="+mn-ea"/>
              </a:rPr>
              <a:t>4</a:t>
            </a:r>
            <a:r>
              <a:rPr lang="ko-KR" altLang="en-US" dirty="0" smtClean="0">
                <a:latin typeface="+mn-ea"/>
              </a:rPr>
              <a:t>바이트 단위</a:t>
            </a:r>
            <a:endParaRPr lang="en-US" altLang="ko-KR" dirty="0" smtClean="0">
              <a:latin typeface="+mn-ea"/>
            </a:endParaRPr>
          </a:p>
          <a:p>
            <a:pPr lvl="3"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로 할당이 되니 실제로 할당되는 메모리는 </a:t>
            </a:r>
            <a:endParaRPr lang="en-US" altLang="ko-KR" dirty="0" smtClean="0">
              <a:latin typeface="+mn-ea"/>
            </a:endParaRPr>
          </a:p>
          <a:p>
            <a:pPr lvl="3">
              <a:buNone/>
            </a:pPr>
            <a:r>
              <a:rPr lang="en-US" altLang="ko-KR" dirty="0" smtClean="0">
                <a:latin typeface="+mn-ea"/>
              </a:rPr>
              <a:t>	12</a:t>
            </a:r>
            <a:r>
              <a:rPr lang="ko-KR" altLang="en-US" dirty="0" smtClean="0">
                <a:latin typeface="+mn-ea"/>
              </a:rPr>
              <a:t>바이트가 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3"/>
            <a:endParaRPr lang="en-US" altLang="ko-KR" dirty="0" smtClean="0"/>
          </a:p>
          <a:p>
            <a:pPr lvl="2">
              <a:buFont typeface="Wingdings" pitchFamily="2" charset="2"/>
              <a:buChar char="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"/>
              <a:defRPr/>
            </a:pPr>
            <a:endParaRPr lang="en-US" altLang="ko-KR" dirty="0" smtClean="0"/>
          </a:p>
          <a:p>
            <a:pPr lvl="3">
              <a:buNone/>
            </a:pP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2">
              <a:buFont typeface="Wingdings" pitchFamily="2" charset="2"/>
              <a:buChar char=""/>
              <a:defRPr/>
            </a:pPr>
            <a:endParaRPr lang="ko-KR" altLang="en-US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79120" y="1934588"/>
            <a:ext cx="748883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51128" y="1997718"/>
            <a:ext cx="7341458" cy="735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err="1" smtClean="0"/>
              <a:t>gcc</a:t>
            </a:r>
            <a:r>
              <a:rPr lang="en-US" altLang="ko-KR" sz="1200" dirty="0" smtClean="0"/>
              <a:t> -o </a:t>
            </a:r>
            <a:r>
              <a:rPr lang="en-US" altLang="ko-KR" sz="1200" dirty="0" err="1" smtClean="0"/>
              <a:t>bugfile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bugfile.c</a:t>
            </a:r>
            <a:endParaRPr lang="en-US" altLang="ko-KR" sz="1200" dirty="0" smtClean="0"/>
          </a:p>
          <a:p>
            <a:pPr>
              <a:lnSpc>
                <a:spcPct val="120000"/>
              </a:lnSpc>
            </a:pPr>
            <a:r>
              <a:rPr lang="en-US" altLang="ko-KR" sz="1200" dirty="0" err="1" smtClean="0"/>
              <a:t>gdb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bugfile</a:t>
            </a:r>
            <a:endParaRPr lang="en-US" altLang="ko-KR" sz="1200" dirty="0" smtClean="0"/>
          </a:p>
          <a:p>
            <a:pPr>
              <a:lnSpc>
                <a:spcPct val="120000"/>
              </a:lnSpc>
            </a:pPr>
            <a:r>
              <a:rPr lang="en-US" altLang="ko-KR" sz="1200" dirty="0" err="1" smtClean="0"/>
              <a:t>disass</a:t>
            </a:r>
            <a:r>
              <a:rPr lang="en-US" altLang="ko-KR" sz="1200" dirty="0" smtClean="0"/>
              <a:t> main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588811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main+3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까지 실행 시 스택의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374" y="3015692"/>
            <a:ext cx="4352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60840" cy="548680"/>
          </a:xfrm>
        </p:spPr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>
              <a:buFont typeface="Wingdings" pitchFamily="2" charset="2"/>
              <a:buChar char=""/>
            </a:pPr>
            <a:r>
              <a:rPr lang="en-US" altLang="ko-KR" dirty="0" smtClean="0"/>
              <a:t>0x80483fe &lt;main+6&gt; : </a:t>
            </a:r>
            <a:r>
              <a:rPr lang="en-US" altLang="ko-KR" dirty="0" err="1" smtClean="0"/>
              <a:t>mov</a:t>
            </a:r>
            <a:r>
              <a:rPr lang="en-US" altLang="ko-KR" dirty="0" smtClean="0"/>
              <a:t> 0xc(%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),%</a:t>
            </a:r>
            <a:r>
              <a:rPr lang="en-US" altLang="ko-KR" dirty="0" err="1" smtClean="0"/>
              <a:t>eax</a:t>
            </a:r>
            <a:endParaRPr lang="en-US" altLang="ko-KR" dirty="0" smtClean="0"/>
          </a:p>
          <a:p>
            <a:pPr lvl="2"/>
            <a:r>
              <a:rPr lang="en-US" altLang="ko-KR" dirty="0" err="1" smtClean="0">
                <a:latin typeface="+mn-ea"/>
              </a:rPr>
              <a:t>ebp</a:t>
            </a:r>
            <a:r>
              <a:rPr lang="ko-KR" altLang="en-US" dirty="0" smtClean="0">
                <a:latin typeface="+mn-ea"/>
              </a:rPr>
              <a:t>에서 상위 </a:t>
            </a:r>
            <a:r>
              <a:rPr lang="en-US" altLang="ko-KR" dirty="0" smtClean="0">
                <a:latin typeface="+mn-ea"/>
              </a:rPr>
              <a:t>12</a:t>
            </a:r>
            <a:r>
              <a:rPr lang="ko-KR" altLang="en-US" dirty="0" smtClean="0">
                <a:latin typeface="+mn-ea"/>
              </a:rPr>
              <a:t>바이트</a:t>
            </a:r>
            <a:r>
              <a:rPr lang="en-US" altLang="ko-KR" dirty="0" smtClean="0">
                <a:latin typeface="+mn-ea"/>
              </a:rPr>
              <a:t>(0xC)</a:t>
            </a:r>
            <a:r>
              <a:rPr lang="ko-KR" altLang="en-US" dirty="0" smtClean="0">
                <a:latin typeface="+mn-ea"/>
              </a:rPr>
              <a:t>의 내용을 </a:t>
            </a:r>
            <a:endParaRPr lang="en-US" altLang="ko-KR" dirty="0" smtClean="0">
              <a:latin typeface="+mn-ea"/>
            </a:endParaRPr>
          </a:p>
          <a:p>
            <a:pPr lvl="2"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en-US" altLang="ko-KR" dirty="0" err="1" smtClean="0">
                <a:latin typeface="+mn-ea"/>
              </a:rPr>
              <a:t>eax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레지스터에 저장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en-US" altLang="ko-KR" dirty="0" err="1" smtClean="0">
                <a:latin typeface="+mn-ea"/>
              </a:rPr>
              <a:t>eax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레지스터는 </a:t>
            </a:r>
            <a:r>
              <a:rPr lang="en-US" altLang="ko-KR" dirty="0" smtClean="0">
                <a:latin typeface="+mn-ea"/>
              </a:rPr>
              <a:t>char *</a:t>
            </a:r>
            <a:r>
              <a:rPr lang="en-US" altLang="ko-KR" dirty="0" err="1" smtClean="0">
                <a:latin typeface="+mn-ea"/>
              </a:rPr>
              <a:t>argv</a:t>
            </a:r>
            <a:r>
              <a:rPr lang="en-US" altLang="ko-KR" dirty="0" smtClean="0">
                <a:latin typeface="+mn-ea"/>
              </a:rPr>
              <a:t>[]</a:t>
            </a:r>
            <a:r>
              <a:rPr lang="ko-KR" altLang="en-US" dirty="0" smtClean="0">
                <a:latin typeface="+mn-ea"/>
              </a:rPr>
              <a:t>를 가리키고</a:t>
            </a:r>
            <a:r>
              <a:rPr lang="en-US" altLang="ko-KR" dirty="0" smtClean="0">
                <a:latin typeface="+mn-ea"/>
              </a:rPr>
              <a:t>, </a:t>
            </a:r>
          </a:p>
          <a:p>
            <a:pPr lvl="2">
              <a:buNone/>
            </a:pPr>
            <a:r>
              <a:rPr lang="en-US" altLang="ko-KR" dirty="0" smtClean="0">
                <a:latin typeface="+mn-ea"/>
              </a:rPr>
              <a:t>	</a:t>
            </a:r>
            <a:r>
              <a:rPr lang="en-US" altLang="ko-KR" dirty="0" err="1" smtClean="0">
                <a:latin typeface="+mn-ea"/>
              </a:rPr>
              <a:t>eax</a:t>
            </a:r>
            <a:r>
              <a:rPr lang="ko-KR" altLang="en-US" dirty="0" smtClean="0">
                <a:latin typeface="+mn-ea"/>
              </a:rPr>
              <a:t>에 </a:t>
            </a:r>
            <a:r>
              <a:rPr lang="en-US" altLang="ko-KR" dirty="0" err="1" smtClean="0">
                <a:latin typeface="+mn-ea"/>
              </a:rPr>
              <a:t>argv</a:t>
            </a:r>
            <a:r>
              <a:rPr lang="en-US" altLang="ko-KR" dirty="0" smtClean="0">
                <a:latin typeface="+mn-ea"/>
              </a:rPr>
              <a:t>[]</a:t>
            </a:r>
            <a:r>
              <a:rPr lang="ko-KR" altLang="en-US" dirty="0" smtClean="0">
                <a:latin typeface="+mn-ea"/>
              </a:rPr>
              <a:t>에 대한 포인터 값이 저장</a:t>
            </a:r>
            <a:r>
              <a:rPr lang="en-US" altLang="ko-KR" dirty="0" smtClean="0">
                <a:latin typeface="Comic Sans MS" pitchFamily="66" charset="0"/>
                <a:ea typeface="HY견고딕" pitchFamily="18" charset="-127"/>
              </a:rPr>
              <a:t>.</a:t>
            </a:r>
            <a:endParaRPr lang="en-US" altLang="ko-KR" dirty="0" smtClean="0"/>
          </a:p>
          <a:p>
            <a:pPr lvl="1">
              <a:buFont typeface="Wingdings" pitchFamily="2" charset="2"/>
              <a:buChar char=""/>
            </a:pPr>
            <a:r>
              <a:rPr lang="en-US" altLang="ko-KR" dirty="0" smtClean="0"/>
              <a:t>0x8048401 &lt;main+9&gt; : add $0x4,%eax</a:t>
            </a:r>
          </a:p>
          <a:p>
            <a:pPr lvl="2"/>
            <a:r>
              <a:rPr lang="en-US" altLang="ko-KR" dirty="0" err="1" smtClean="0"/>
              <a:t>eax</a:t>
            </a:r>
            <a:r>
              <a:rPr lang="ko-KR" altLang="en-US" dirty="0" smtClean="0"/>
              <a:t>의 값을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바이트 만큼 증가시킴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err="1" smtClean="0"/>
              <a:t>argv</a:t>
            </a:r>
            <a:r>
              <a:rPr lang="en-US" altLang="ko-KR" dirty="0" smtClean="0"/>
              <a:t>[ ]</a:t>
            </a:r>
            <a:r>
              <a:rPr lang="ko-KR" altLang="en-US" dirty="0" smtClean="0"/>
              <a:t>에 대한 포인터이므로 </a:t>
            </a:r>
            <a:r>
              <a:rPr lang="en-US" altLang="ko-KR" dirty="0" err="1" smtClean="0"/>
              <a:t>argv</a:t>
            </a:r>
            <a:r>
              <a:rPr lang="en-US" altLang="ko-KR" dirty="0" smtClean="0"/>
              <a:t>[1]</a:t>
            </a:r>
            <a:r>
              <a:rPr lang="ko-KR" altLang="en-US" dirty="0" smtClean="0"/>
              <a:t>을 가리킴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"/>
            </a:pPr>
            <a:r>
              <a:rPr lang="en-US" altLang="ko-KR" dirty="0" smtClean="0"/>
              <a:t>0x8048404 &lt;main+12&gt; : </a:t>
            </a:r>
            <a:r>
              <a:rPr lang="en-US" altLang="ko-KR" dirty="0" err="1" smtClean="0"/>
              <a:t>mov</a:t>
            </a:r>
            <a:r>
              <a:rPr lang="en-US" altLang="ko-KR" dirty="0" smtClean="0"/>
              <a:t> (%</a:t>
            </a:r>
            <a:r>
              <a:rPr lang="en-US" altLang="ko-KR" dirty="0" err="1" smtClean="0"/>
              <a:t>eax</a:t>
            </a:r>
            <a:r>
              <a:rPr lang="en-US" altLang="ko-KR" dirty="0" smtClean="0"/>
              <a:t>),%</a:t>
            </a:r>
            <a:r>
              <a:rPr lang="en-US" altLang="ko-KR" dirty="0" err="1" smtClean="0"/>
              <a:t>edx</a:t>
            </a:r>
            <a:endParaRPr lang="ko-KR" altLang="en-US" dirty="0" smtClean="0"/>
          </a:p>
          <a:p>
            <a:pPr lvl="2"/>
            <a:r>
              <a:rPr lang="en-US" altLang="ko-KR" dirty="0" err="1" smtClean="0"/>
              <a:t>eax</a:t>
            </a:r>
            <a:r>
              <a:rPr lang="ko-KR" altLang="en-US" dirty="0" smtClean="0"/>
              <a:t> 레지스터가 가리키는 주소의 값을 </a:t>
            </a:r>
            <a:r>
              <a:rPr lang="en-US" altLang="ko-KR" dirty="0" err="1" smtClean="0"/>
              <a:t>edx</a:t>
            </a:r>
            <a:r>
              <a:rPr lang="en-US" altLang="ko-KR" dirty="0" smtClean="0"/>
              <a:t> </a:t>
            </a:r>
            <a:r>
              <a:rPr lang="ko-KR" altLang="en-US" dirty="0" smtClean="0"/>
              <a:t>레지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스터에</a:t>
            </a:r>
            <a:r>
              <a:rPr lang="ko-KR" altLang="en-US" dirty="0" smtClean="0"/>
              <a:t>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프로그램을 실행할 때 인수 부분을 가리킴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"/>
            </a:pP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515719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main+6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까지 실행 시 스택의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45935"/>
            <a:ext cx="4552751" cy="332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16850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>
              <a:buFont typeface="Wingdings" pitchFamily="2" charset="2"/>
              <a:buChar char=""/>
            </a:pPr>
            <a:r>
              <a:rPr lang="en-US" altLang="ko-KR" dirty="0" smtClean="0"/>
              <a:t>0x8048406 &lt;main+14&gt; : push %</a:t>
            </a:r>
            <a:r>
              <a:rPr lang="en-US" altLang="ko-KR" dirty="0" err="1" smtClean="0"/>
              <a:t>edx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프로그램을 실행할 때 인수에 대한 포인터를 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인수를 주지 않고 프로그램을 실행시키면 </a:t>
            </a:r>
            <a:r>
              <a:rPr lang="en-US" altLang="ko-KR" dirty="0" smtClean="0"/>
              <a:t>0×0 </a:t>
            </a:r>
            <a:r>
              <a:rPr lang="ko-KR" altLang="en-US" dirty="0" smtClean="0"/>
              <a:t>값이 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저장됨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Font typeface="Wingdings" pitchFamily="2" charset="2"/>
              <a:buChar char=""/>
            </a:pPr>
            <a:r>
              <a:rPr lang="en-US" altLang="ko-KR" dirty="0" smtClean="0"/>
              <a:t>0x8048407 &lt;main+15&gt; : lea 0xfffffff4(%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),%</a:t>
            </a:r>
            <a:r>
              <a:rPr lang="en-US" altLang="ko-KR" dirty="0" err="1" smtClean="0"/>
              <a:t>eax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eax</a:t>
            </a:r>
            <a:r>
              <a:rPr lang="en-US" altLang="ko-KR" dirty="0" smtClean="0"/>
              <a:t> </a:t>
            </a:r>
            <a:r>
              <a:rPr lang="ko-KR" altLang="en-US" dirty="0" smtClean="0"/>
              <a:t>레지스터에 </a:t>
            </a:r>
            <a:r>
              <a:rPr lang="en-US" altLang="ko-KR" dirty="0" smtClean="0"/>
              <a:t>12(%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주소 값을 저장</a:t>
            </a:r>
          </a:p>
          <a:p>
            <a:pPr lvl="1">
              <a:buFont typeface="Wingdings" pitchFamily="2" charset="2"/>
              <a:buChar char=""/>
            </a:pPr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8648" y="57717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5-24]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main+14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까지 실행 시 스택의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04117"/>
            <a:ext cx="3960440" cy="333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컴퓨터의 기본 구조를 살펴본다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기계어 수준에서의 프로그램 동작을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버퍼 </a:t>
            </a:r>
            <a:r>
              <a:rPr lang="ko-KR" altLang="en-US" sz="1600" dirty="0" err="1" smtClean="0"/>
              <a:t>오버플로우와</a:t>
            </a:r>
            <a:r>
              <a:rPr lang="ko-KR" altLang="en-US" sz="1600" dirty="0" smtClean="0"/>
              <a:t> 포맷 </a:t>
            </a:r>
            <a:r>
              <a:rPr lang="ko-KR" altLang="en-US" sz="1600" dirty="0" err="1" smtClean="0"/>
              <a:t>스트링</a:t>
            </a:r>
            <a:r>
              <a:rPr lang="ko-KR" altLang="en-US" sz="1600" dirty="0" smtClean="0"/>
              <a:t> 공격의 원리를 이해한다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1722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>
              <a:buFont typeface="Wingdings" pitchFamily="2" charset="2"/>
              <a:buChar char=""/>
            </a:pPr>
            <a:r>
              <a:rPr lang="en-US" altLang="ko-KR" dirty="0" smtClean="0"/>
              <a:t>0x804840a &lt;main+18&gt; : push %</a:t>
            </a:r>
            <a:r>
              <a:rPr lang="en-US" altLang="ko-KR" dirty="0" err="1" smtClean="0"/>
              <a:t>eax</a:t>
            </a:r>
            <a:endParaRPr lang="en-US" altLang="ko-KR" dirty="0" smtClean="0"/>
          </a:p>
          <a:p>
            <a:pPr lvl="2"/>
            <a:r>
              <a:rPr lang="ko-KR" altLang="en-US" dirty="0" err="1" smtClean="0">
                <a:latin typeface="+mn-ea"/>
              </a:rPr>
              <a:t>스택에</a:t>
            </a:r>
            <a:r>
              <a:rPr lang="ko-KR" altLang="en-US" dirty="0" smtClean="0">
                <a:latin typeface="+mn-ea"/>
              </a:rPr>
              <a:t> 이를 저장</a:t>
            </a:r>
            <a:endParaRPr lang="en-US" altLang="ko-KR" dirty="0" smtClean="0"/>
          </a:p>
          <a:p>
            <a:pPr lvl="3">
              <a:buFont typeface="Wingdings" pitchFamily="2" charset="2"/>
              <a:buChar char="§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"/>
              <a:defRPr/>
            </a:pPr>
            <a:endParaRPr lang="en-US" altLang="ko-KR" dirty="0" smtClean="0"/>
          </a:p>
          <a:p>
            <a:pPr lvl="2">
              <a:buNone/>
              <a:defRPr/>
            </a:pPr>
            <a:endParaRPr lang="en-US" altLang="ko-KR" sz="800" dirty="0" smtClean="0"/>
          </a:p>
          <a:p>
            <a:pPr lvl="2">
              <a:buFont typeface="Wingdings" pitchFamily="2" charset="2"/>
              <a:buChar char=""/>
              <a:defRPr/>
            </a:pPr>
            <a:r>
              <a:rPr lang="en-US" altLang="ko-KR" dirty="0" smtClean="0"/>
              <a:t>0x804840b &lt;main+19&gt; : call 0x8048340 &lt;</a:t>
            </a:r>
            <a:r>
              <a:rPr lang="en-US" altLang="ko-KR" dirty="0" err="1" smtClean="0"/>
              <a:t>strcpy</a:t>
            </a:r>
            <a:r>
              <a:rPr lang="en-US" altLang="ko-KR" dirty="0" smtClean="0"/>
              <a:t>&gt;</a:t>
            </a:r>
          </a:p>
          <a:p>
            <a:pPr lvl="2">
              <a:defRPr/>
            </a:pPr>
            <a:r>
              <a:rPr lang="ko-KR" altLang="en-US" dirty="0" smtClean="0">
                <a:latin typeface="+mn-ea"/>
                <a:sym typeface="Wingdings"/>
              </a:rPr>
              <a:t></a:t>
            </a:r>
            <a:r>
              <a:rPr lang="en-US" altLang="ko-KR" dirty="0" smtClean="0">
                <a:latin typeface="+mn-ea"/>
                <a:sym typeface="Wingdings"/>
              </a:rPr>
              <a:t>~</a:t>
            </a:r>
            <a:r>
              <a:rPr lang="ko-KR" altLang="en-US" dirty="0" smtClean="0">
                <a:latin typeface="+mn-ea"/>
                <a:sym typeface="Wingdings"/>
              </a:rPr>
              <a:t>에서 </a:t>
            </a:r>
            <a:r>
              <a:rPr lang="en-US" altLang="ko-KR" dirty="0" err="1" smtClean="0">
                <a:latin typeface="+mn-ea"/>
                <a:sym typeface="Wingdings"/>
              </a:rPr>
              <a:t>strcpy</a:t>
            </a:r>
            <a:r>
              <a:rPr lang="en-US" altLang="ko-KR" dirty="0" smtClean="0">
                <a:latin typeface="+mn-ea"/>
                <a:sym typeface="Wingdings"/>
              </a:rPr>
              <a:t>(buffer, </a:t>
            </a:r>
            <a:r>
              <a:rPr lang="en-US" altLang="ko-KR" dirty="0" err="1" smtClean="0">
                <a:latin typeface="+mn-ea"/>
                <a:sym typeface="Wingdings"/>
              </a:rPr>
              <a:t>argv</a:t>
            </a:r>
            <a:r>
              <a:rPr lang="en-US" altLang="ko-KR" dirty="0" smtClean="0">
                <a:latin typeface="+mn-ea"/>
                <a:sym typeface="Wingdings"/>
              </a:rPr>
              <a:t>[1]);</a:t>
            </a:r>
            <a:r>
              <a:rPr lang="ko-KR" altLang="en-US" dirty="0" smtClean="0">
                <a:latin typeface="+mn-ea"/>
                <a:sym typeface="Wingdings"/>
              </a:rPr>
              <a:t>를 실행시키기 위해 </a:t>
            </a:r>
            <a:r>
              <a:rPr lang="en-US" altLang="ko-KR" dirty="0" smtClean="0">
                <a:latin typeface="+mn-ea"/>
                <a:sym typeface="Wingdings"/>
              </a:rPr>
              <a:t>buffer, </a:t>
            </a:r>
            <a:r>
              <a:rPr lang="en-US" altLang="ko-KR" dirty="0" err="1" smtClean="0">
                <a:latin typeface="+mn-ea"/>
                <a:sym typeface="Wingdings"/>
              </a:rPr>
              <a:t>argv</a:t>
            </a:r>
            <a:r>
              <a:rPr lang="en-US" altLang="ko-KR" dirty="0" smtClean="0">
                <a:latin typeface="+mn-ea"/>
                <a:sym typeface="Wingdings"/>
              </a:rPr>
              <a:t>[1]</a:t>
            </a:r>
            <a:r>
              <a:rPr lang="ko-KR" altLang="en-US" dirty="0" smtClean="0">
                <a:latin typeface="+mn-ea"/>
                <a:sym typeface="Wingdings"/>
              </a:rPr>
              <a:t>과 관련된 사항을 스택에 모두 상주시킴</a:t>
            </a:r>
            <a:r>
              <a:rPr lang="en-US" altLang="ko-KR" dirty="0" smtClean="0">
                <a:latin typeface="+mn-ea"/>
                <a:sym typeface="Wingdings"/>
              </a:rPr>
              <a:t>.</a:t>
            </a:r>
          </a:p>
          <a:p>
            <a:pPr lvl="2">
              <a:defRPr/>
            </a:pPr>
            <a:r>
              <a:rPr lang="ko-KR" altLang="en-US" dirty="0" smtClean="0">
                <a:latin typeface="+mn-ea"/>
                <a:sym typeface="Wingdings"/>
              </a:rPr>
              <a:t>마지막으로 </a:t>
            </a:r>
            <a:r>
              <a:rPr lang="en-US" altLang="ko-KR" dirty="0" err="1" smtClean="0">
                <a:latin typeface="+mn-ea"/>
                <a:sym typeface="Wingdings"/>
              </a:rPr>
              <a:t>strcpy</a:t>
            </a:r>
            <a:r>
              <a:rPr lang="en-US" altLang="ko-KR" dirty="0" smtClean="0">
                <a:latin typeface="+mn-ea"/>
                <a:sym typeface="Wingdings"/>
              </a:rPr>
              <a:t> </a:t>
            </a:r>
            <a:r>
              <a:rPr lang="ko-KR" altLang="en-US" dirty="0" smtClean="0">
                <a:latin typeface="+mn-ea"/>
                <a:sym typeface="Wingdings"/>
              </a:rPr>
              <a:t>명령을 호출</a:t>
            </a:r>
            <a:endParaRPr lang="en-US" altLang="ko-KR" dirty="0" smtClean="0">
              <a:latin typeface="+mn-ea"/>
              <a:sym typeface="Wingdings"/>
            </a:endParaRPr>
          </a:p>
          <a:p>
            <a:pPr lvl="2">
              <a:defRPr/>
            </a:pPr>
            <a:endParaRPr lang="en-US" altLang="ko-KR" dirty="0" smtClean="0"/>
          </a:p>
          <a:p>
            <a:pPr lvl="2">
              <a:buFont typeface="Wingdings" pitchFamily="2" charset="2"/>
              <a:buChar char=""/>
              <a:defRPr/>
            </a:pP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8320" y="562672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main+18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까지 실행 시 스택의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937784"/>
            <a:ext cx="4176463" cy="36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4582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en-US" altLang="ko-KR" dirty="0" smtClean="0">
                <a:latin typeface="+mn-ea"/>
              </a:rPr>
              <a:t>0x8048340 &lt;</a:t>
            </a:r>
            <a:r>
              <a:rPr lang="en-US" altLang="ko-KR" dirty="0" err="1" smtClean="0">
                <a:latin typeface="+mn-ea"/>
              </a:rPr>
              <a:t>strcpy</a:t>
            </a:r>
            <a:r>
              <a:rPr lang="en-US" altLang="ko-KR" dirty="0" smtClean="0">
                <a:latin typeface="+mn-ea"/>
              </a:rPr>
              <a:t>&gt; : </a:t>
            </a:r>
            <a:r>
              <a:rPr lang="en-US" altLang="ko-KR" dirty="0" err="1" smtClean="0">
                <a:latin typeface="+mn-ea"/>
              </a:rPr>
              <a:t>jmp</a:t>
            </a:r>
            <a:r>
              <a:rPr lang="en-US" altLang="ko-KR" dirty="0" smtClean="0">
                <a:latin typeface="+mn-ea"/>
              </a:rPr>
              <a:t> *0x80494c0</a:t>
            </a:r>
          </a:p>
          <a:p>
            <a:pPr lvl="2"/>
            <a:r>
              <a:rPr lang="ko-KR" altLang="en-US" dirty="0" smtClean="0">
                <a:latin typeface="+mn-ea"/>
              </a:rPr>
              <a:t>버퍼 </a:t>
            </a:r>
            <a:r>
              <a:rPr lang="ko-KR" altLang="en-US" dirty="0" err="1" smtClean="0">
                <a:latin typeface="+mn-ea"/>
              </a:rPr>
              <a:t>오버플로우</a:t>
            </a:r>
            <a:r>
              <a:rPr lang="ko-KR" altLang="en-US" dirty="0" smtClean="0">
                <a:latin typeface="+mn-ea"/>
              </a:rPr>
              <a:t> 공격은 여기에서 일어남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/>
            <a:r>
              <a:rPr lang="en-US" altLang="ko-KR" dirty="0" err="1" smtClean="0">
                <a:latin typeface="+mn-ea"/>
              </a:rPr>
              <a:t>strcpy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함수는 입력된 인수의 경계를 체크하지 않음</a:t>
            </a:r>
            <a:r>
              <a:rPr lang="en-US" altLang="ko-KR" dirty="0" smtClean="0">
                <a:latin typeface="+mn-ea"/>
              </a:rPr>
              <a:t>. </a:t>
            </a:r>
          </a:p>
          <a:p>
            <a:pPr lvl="2"/>
            <a:r>
              <a:rPr lang="ko-KR" altLang="en-US" dirty="0" smtClean="0">
                <a:latin typeface="+mn-ea"/>
              </a:rPr>
              <a:t>인수는 </a:t>
            </a:r>
            <a:r>
              <a:rPr lang="en-US" altLang="ko-KR" dirty="0" smtClean="0">
                <a:latin typeface="+mn-ea"/>
              </a:rPr>
              <a:t>buffer[10]</a:t>
            </a:r>
            <a:r>
              <a:rPr lang="ko-KR" altLang="en-US" dirty="0" smtClean="0">
                <a:latin typeface="+mn-ea"/>
              </a:rPr>
              <a:t>으로 </a:t>
            </a:r>
            <a:r>
              <a:rPr lang="en-US" altLang="ko-KR" dirty="0" smtClean="0">
                <a:latin typeface="+mn-ea"/>
              </a:rPr>
              <a:t>10</a:t>
            </a:r>
            <a:r>
              <a:rPr lang="ko-KR" altLang="en-US" dirty="0" smtClean="0">
                <a:latin typeface="+mn-ea"/>
              </a:rPr>
              <a:t>바이트 길이를 넘지 않아야 하지만 이보다 큰 인수를 받아도 </a:t>
            </a:r>
            <a:r>
              <a:rPr lang="ko-KR" altLang="en-US" dirty="0" err="1" smtClean="0">
                <a:latin typeface="+mn-ea"/>
              </a:rPr>
              <a:t>스택에</a:t>
            </a:r>
            <a:r>
              <a:rPr lang="ko-KR" altLang="en-US" dirty="0" smtClean="0">
                <a:latin typeface="+mn-ea"/>
              </a:rPr>
              <a:t> 쓰게 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2"/>
            <a:r>
              <a:rPr lang="en-US" altLang="ko-KR" dirty="0" smtClean="0">
                <a:latin typeface="+mn-ea"/>
              </a:rPr>
              <a:t>13</a:t>
            </a:r>
            <a:r>
              <a:rPr lang="ko-KR" altLang="en-US" dirty="0" smtClean="0">
                <a:latin typeface="+mn-ea"/>
              </a:rPr>
              <a:t>개의</a:t>
            </a:r>
            <a:r>
              <a:rPr lang="en-US" altLang="ko-KR" dirty="0" smtClean="0">
                <a:latin typeface="+mn-ea"/>
              </a:rPr>
              <a:t>A</a:t>
            </a:r>
            <a:r>
              <a:rPr lang="ko-KR" altLang="en-US" dirty="0" smtClean="0">
                <a:latin typeface="+mn-ea"/>
              </a:rPr>
              <a:t>를 인수로 쓰게 되면 </a:t>
            </a:r>
            <a:r>
              <a:rPr lang="en-US" altLang="ko-KR" dirty="0" smtClean="0">
                <a:latin typeface="+mn-ea"/>
              </a:rPr>
              <a:t>A</a:t>
            </a:r>
            <a:r>
              <a:rPr lang="ko-KR" altLang="en-US" dirty="0" smtClean="0">
                <a:latin typeface="+mn-ea"/>
              </a:rPr>
              <a:t>가 쌓임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>
              <a:buNone/>
            </a:pP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41004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49770" y="64301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5-26]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A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문자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13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개 입력 시 저장된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값 변조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282" y="2817424"/>
            <a:ext cx="4582862" cy="35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51378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ko-KR" altLang="en-US" dirty="0" smtClean="0">
                <a:latin typeface="+mn-ea"/>
              </a:rPr>
              <a:t>실제로 컴파일하고 실행하면서 인수로 </a:t>
            </a:r>
            <a:r>
              <a:rPr lang="en-US" altLang="ko-KR" dirty="0" smtClean="0">
                <a:latin typeface="+mn-ea"/>
              </a:rPr>
              <a:t>A</a:t>
            </a:r>
            <a:r>
              <a:rPr lang="ko-KR" altLang="en-US" dirty="0" smtClean="0">
                <a:latin typeface="+mn-ea"/>
              </a:rPr>
              <a:t>를 충분히 많이 입력</a:t>
            </a:r>
            <a:endParaRPr lang="en-US" altLang="ko-KR" dirty="0" smtClean="0">
              <a:latin typeface="+mn-ea"/>
            </a:endParaRPr>
          </a:p>
          <a:p>
            <a:pPr lvl="2"/>
            <a:r>
              <a:rPr lang="en-US" altLang="ko-KR" dirty="0" err="1" smtClean="0">
                <a:latin typeface="+mn-ea"/>
              </a:rPr>
              <a:t>bugfile</a:t>
            </a:r>
            <a:r>
              <a:rPr lang="ko-KR" altLang="en-US" dirty="0" smtClean="0">
                <a:latin typeface="+mn-ea"/>
              </a:rPr>
              <a:t>은 관리자 권한</a:t>
            </a:r>
            <a:r>
              <a:rPr lang="ko-KR" altLang="en-US" dirty="0" smtClean="0"/>
              <a:t>으로 </a:t>
            </a:r>
            <a:r>
              <a:rPr lang="en-US" altLang="ko-KR" dirty="0" err="1" smtClean="0"/>
              <a:t>SetUID</a:t>
            </a:r>
            <a:r>
              <a:rPr lang="en-US" altLang="ko-KR" dirty="0" smtClean="0"/>
              <a:t> </a:t>
            </a:r>
            <a:r>
              <a:rPr lang="ko-KR" altLang="en-US" dirty="0" smtClean="0"/>
              <a:t>권한을 부여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chmod</a:t>
            </a:r>
            <a:r>
              <a:rPr lang="en-US" altLang="ko-KR" dirty="0" smtClean="0"/>
              <a:t> 4755 </a:t>
            </a:r>
            <a:r>
              <a:rPr lang="en-US" altLang="ko-KR" dirty="0" err="1" smtClean="0"/>
              <a:t>bugfile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 실행</a:t>
            </a:r>
            <a:r>
              <a:rPr lang="en-US" altLang="ko-KR" dirty="0" smtClean="0"/>
              <a:t>)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bugfile.c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char buffer[10]</a:t>
            </a:r>
            <a:r>
              <a:rPr lang="ko-KR" altLang="en-US" dirty="0" smtClean="0"/>
              <a:t>이 할당되는 주소 공간이</a:t>
            </a:r>
            <a:r>
              <a:rPr lang="en-US" altLang="ko-KR" dirty="0" smtClean="0"/>
              <a:t> 12</a:t>
            </a:r>
            <a:r>
              <a:rPr lang="ko-KR" altLang="en-US" dirty="0" smtClean="0"/>
              <a:t>바이트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ebp</a:t>
            </a:r>
            <a:r>
              <a:rPr lang="ko-KR" altLang="en-US" dirty="0" smtClean="0"/>
              <a:t>가 저장되는 공간이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바이트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A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16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</a:t>
            </a:r>
            <a:r>
              <a:rPr lang="en-US" altLang="ko-KR" dirty="0" smtClean="0"/>
              <a:t>16</a:t>
            </a:r>
            <a:r>
              <a:rPr lang="ko-KR" altLang="en-US" dirty="0" smtClean="0"/>
              <a:t>바이트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주소 공간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바이트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ebp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 공간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바이트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덮어씌워지고 결과적으로 스택의 </a:t>
            </a:r>
            <a:r>
              <a:rPr lang="en-US" altLang="ko-KR" dirty="0" smtClean="0"/>
              <a:t>ret 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값을 침범하게 되어 일종의 오류가 생김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일반적으로 공격에 </a:t>
            </a:r>
            <a:r>
              <a:rPr lang="en-US" altLang="ko-KR" dirty="0" smtClean="0"/>
              <a:t>egg shell</a:t>
            </a:r>
            <a:r>
              <a:rPr lang="ko-KR" altLang="en-US" dirty="0" smtClean="0"/>
              <a:t> </a:t>
            </a:r>
            <a:r>
              <a:rPr lang="ko-KR" altLang="en-US" dirty="0" smtClean="0"/>
              <a:t>사용</a:t>
            </a:r>
            <a:r>
              <a:rPr lang="en-US" altLang="ko-KR" dirty="0"/>
              <a:t>. </a:t>
            </a:r>
            <a:r>
              <a:rPr lang="en-US" altLang="ko-KR" dirty="0" err="1"/>
              <a:t>Eggshell.c</a:t>
            </a:r>
            <a:r>
              <a:rPr lang="en-US" altLang="ko-KR" dirty="0"/>
              <a:t> </a:t>
            </a:r>
            <a:r>
              <a:rPr lang="ko-KR" altLang="en-US" dirty="0"/>
              <a:t>는 기계어로 만든 코드를 메모리에 로드시켜주고 그 시작주소가 어디인지 알려주는 툴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gcc</a:t>
            </a:r>
            <a:r>
              <a:rPr lang="en-US" altLang="ko-KR" dirty="0" smtClean="0"/>
              <a:t> –o egg </a:t>
            </a:r>
            <a:r>
              <a:rPr lang="en-US" altLang="ko-KR" dirty="0" err="1" smtClean="0"/>
              <a:t>eggshell.c</a:t>
            </a:r>
            <a:r>
              <a:rPr lang="ko-KR" altLang="en-US" dirty="0" smtClean="0"/>
              <a:t>로  컴파일</a:t>
            </a:r>
            <a:r>
              <a:rPr lang="en-US" altLang="ko-KR" dirty="0" smtClean="0"/>
              <a:t>)</a:t>
            </a:r>
          </a:p>
          <a:p>
            <a:pPr marL="447675" lvl="2" indent="0">
              <a:buNone/>
            </a:pPr>
            <a:endParaRPr lang="en-US" altLang="ko-KR" dirty="0" smtClean="0"/>
          </a:p>
          <a:p>
            <a:pPr marL="447675" lvl="2" indent="0">
              <a:buNone/>
            </a:pPr>
            <a:endParaRPr lang="en-US" altLang="ko-KR" dirty="0"/>
          </a:p>
          <a:p>
            <a:pPr marL="447675" lvl="2" indent="0">
              <a:buNone/>
            </a:pPr>
            <a:endParaRPr lang="en-US" altLang="ko-KR" dirty="0" smtClean="0"/>
          </a:p>
          <a:p>
            <a:pPr marL="447675" lvl="2" indent="0">
              <a:buNone/>
            </a:pPr>
            <a:endParaRPr lang="en-US" altLang="ko-KR" dirty="0"/>
          </a:p>
          <a:p>
            <a:pPr marL="447675" lvl="2" indent="0">
              <a:buNone/>
            </a:pPr>
            <a:endParaRPr lang="en-US" altLang="ko-KR" dirty="0" smtClean="0"/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endParaRPr lang="ko-KR" altLang="en-US" sz="1200" dirty="0" smtClean="0"/>
          </a:p>
          <a:p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1214258" y="2142718"/>
            <a:ext cx="73448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83432" y="2214726"/>
            <a:ext cx="7200276" cy="513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smtClean="0"/>
              <a:t>./</a:t>
            </a:r>
            <a:r>
              <a:rPr lang="en-US" altLang="ko-KR" sz="1200" dirty="0" err="1" smtClean="0"/>
              <a:t>bugfile</a:t>
            </a:r>
            <a:r>
              <a:rPr lang="en-US" altLang="ko-KR" sz="1200" dirty="0" smtClean="0"/>
              <a:t> AAAAAAAAAAAAAAA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./</a:t>
            </a:r>
            <a:r>
              <a:rPr lang="en-US" altLang="ko-KR" sz="1200" dirty="0" err="1" smtClean="0"/>
              <a:t>bugfile</a:t>
            </a:r>
            <a:r>
              <a:rPr lang="en-US" altLang="ko-KR" sz="1200" dirty="0" smtClean="0"/>
              <a:t> AAAAAAAAAAAAAAA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5118" y="3301755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입력 버퍼 이상의 문자열을 입력할 때 발생하는 세그먼테이션 오류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1506" name="Picture 2" descr="C:\Documents and Settings\Administrator\바탕 화면\실이미지\5장\이미지 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19" y="2359751"/>
            <a:ext cx="4572000" cy="931983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1187624" y="4933274"/>
            <a:ext cx="734481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56798" y="5017112"/>
            <a:ext cx="7200276" cy="29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smtClean="0"/>
              <a:t>./egg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5216" y="587727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5-28]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egg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셸의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실행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1507" name="Picture 3" descr="C:\Documents and Settings\Administrator\바탕 화면\실이미지\5장\이미지 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40" y="5168038"/>
            <a:ext cx="4572000" cy="689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6025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ko-KR" altLang="en-US" dirty="0" smtClean="0">
                <a:latin typeface="+mn-ea"/>
              </a:rPr>
              <a:t>일반 사용자 권한으로 돌아가서 펄</a:t>
            </a:r>
            <a:r>
              <a:rPr lang="en-US" altLang="ko-KR" dirty="0" smtClean="0">
                <a:latin typeface="+mn-ea"/>
              </a:rPr>
              <a:t>(Perl)</a:t>
            </a:r>
            <a:r>
              <a:rPr lang="ko-KR" altLang="en-US" dirty="0" smtClean="0">
                <a:latin typeface="+mn-ea"/>
              </a:rPr>
              <a:t>을 이용해 </a:t>
            </a:r>
            <a:r>
              <a:rPr lang="en-US" altLang="ko-KR" dirty="0" smtClean="0">
                <a:latin typeface="+mn-ea"/>
              </a:rPr>
              <a:t>A </a:t>
            </a:r>
            <a:r>
              <a:rPr lang="ko-KR" altLang="en-US" dirty="0" smtClean="0">
                <a:latin typeface="+mn-ea"/>
              </a:rPr>
              <a:t>문자열과 </a:t>
            </a:r>
            <a:r>
              <a:rPr lang="ko-KR" altLang="en-US" dirty="0" err="1" smtClean="0">
                <a:latin typeface="+mn-ea"/>
              </a:rPr>
              <a:t>셸의</a:t>
            </a:r>
            <a:r>
              <a:rPr lang="ko-KR" altLang="en-US" dirty="0" smtClean="0">
                <a:latin typeface="+mn-ea"/>
              </a:rPr>
              <a:t> 메모리 주소를 </a:t>
            </a:r>
            <a:r>
              <a:rPr lang="en-US" altLang="ko-KR" dirty="0" err="1" smtClean="0">
                <a:latin typeface="+mn-ea"/>
              </a:rPr>
              <a:t>bugfile</a:t>
            </a:r>
            <a:r>
              <a:rPr lang="ko-KR" altLang="en-US" dirty="0" smtClean="0">
                <a:latin typeface="+mn-ea"/>
              </a:rPr>
              <a:t>에 직접적으로 실행</a:t>
            </a:r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pPr lvl="2"/>
            <a:endParaRPr lang="en-US" altLang="ko-KR" dirty="0" smtClean="0">
              <a:latin typeface="+mn-ea"/>
            </a:endParaRPr>
          </a:p>
          <a:p>
            <a:endParaRPr lang="ko-KR" altLang="en-US" sz="1200" dirty="0" smtClean="0"/>
          </a:p>
          <a:p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1098844" y="1906970"/>
            <a:ext cx="73448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70852" y="1996001"/>
            <a:ext cx="7200276" cy="513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err="1" smtClean="0"/>
              <a:t>perl</a:t>
            </a:r>
            <a:r>
              <a:rPr lang="en-US" altLang="ko-KR" sz="1200" dirty="0" smtClean="0"/>
              <a:t> -e 'system "./</a:t>
            </a:r>
            <a:r>
              <a:rPr lang="en-US" altLang="ko-KR" sz="1200" dirty="0" err="1" smtClean="0"/>
              <a:t>bugfile</a:t>
            </a:r>
            <a:r>
              <a:rPr lang="en-US" altLang="ko-KR" sz="1200" dirty="0" smtClean="0"/>
              <a:t>", "AAAAAAAAAAAAAAAA</a:t>
            </a:r>
            <a:r>
              <a:rPr lang="ko-KR" altLang="en-US" sz="1200" dirty="0" smtClean="0"/>
              <a:t>＼</a:t>
            </a:r>
            <a:r>
              <a:rPr lang="en-US" altLang="ko-KR" sz="1200" dirty="0" smtClean="0"/>
              <a:t>x58</a:t>
            </a:r>
            <a:r>
              <a:rPr lang="ko-KR" altLang="en-US" sz="1200" dirty="0" smtClean="0"/>
              <a:t>＼</a:t>
            </a:r>
            <a:r>
              <a:rPr lang="en-US" altLang="ko-KR" sz="1200" dirty="0" err="1" smtClean="0"/>
              <a:t>xfb</a:t>
            </a:r>
            <a:r>
              <a:rPr lang="ko-KR" altLang="en-US" sz="1200" dirty="0" smtClean="0"/>
              <a:t>＼</a:t>
            </a:r>
            <a:r>
              <a:rPr lang="en-US" altLang="ko-KR" sz="1200" dirty="0" err="1" smtClean="0"/>
              <a:t>xff</a:t>
            </a:r>
            <a:r>
              <a:rPr lang="ko-KR" altLang="en-US" sz="1200" dirty="0" smtClean="0"/>
              <a:t>＼</a:t>
            </a:r>
            <a:r>
              <a:rPr lang="en-US" altLang="ko-KR" sz="1200" dirty="0" err="1" smtClean="0"/>
              <a:t>xbf</a:t>
            </a:r>
            <a:r>
              <a:rPr lang="en-US" altLang="ko-KR" sz="1200" dirty="0" smtClean="0"/>
              <a:t>"'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0372" y="350100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5-29]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스택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버퍼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오버플로우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공격의 수행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2530" name="Picture 2" descr="C:\Documents and Settings\Administrator\바탕 화면\실이미지\5장\이미지 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554" y="2384392"/>
            <a:ext cx="4572000" cy="109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공격이 모두 끝나면 계정이 </a:t>
            </a:r>
            <a:r>
              <a:rPr lang="en-US" altLang="ko-KR" dirty="0" smtClean="0"/>
              <a:t>root</a:t>
            </a:r>
            <a:r>
              <a:rPr lang="ko-KR" altLang="en-US" dirty="0" smtClean="0"/>
              <a:t>로 바뀌어 있음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8320" y="628170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5-30]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ebp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값을 지나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ret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값의 변조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20" y="1906970"/>
            <a:ext cx="5149064" cy="43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버퍼 </a:t>
            </a:r>
            <a:r>
              <a:rPr lang="ko-KR" altLang="en-US" dirty="0" err="1" smtClean="0"/>
              <a:t>오버플로우</a:t>
            </a:r>
            <a:r>
              <a:rPr lang="ko-KR" altLang="en-US" dirty="0" smtClean="0"/>
              <a:t> 공격에 대한 대응책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버퍼 </a:t>
            </a:r>
            <a:r>
              <a:rPr lang="ko-KR" altLang="en-US" b="1" dirty="0" err="1" smtClean="0"/>
              <a:t>오버플로우에</a:t>
            </a:r>
            <a:r>
              <a:rPr lang="ko-KR" altLang="en-US" b="1" dirty="0" smtClean="0"/>
              <a:t> 취약한 함수를 사용하지 않는다</a:t>
            </a:r>
            <a:r>
              <a:rPr lang="en-US" altLang="ko-KR" b="1" dirty="0" smtClean="0"/>
              <a:t>.</a:t>
            </a:r>
          </a:p>
          <a:p>
            <a:pPr lvl="2"/>
            <a:r>
              <a:rPr lang="en-US" altLang="ko-KR" dirty="0" err="1" smtClean="0"/>
              <a:t>strcpy</a:t>
            </a:r>
            <a:r>
              <a:rPr lang="en-US" altLang="ko-KR" dirty="0" smtClean="0"/>
              <a:t>(char *</a:t>
            </a:r>
            <a:r>
              <a:rPr lang="en-US" altLang="ko-KR" dirty="0" err="1" smtClean="0"/>
              <a:t>dest</a:t>
            </a:r>
            <a:r>
              <a:rPr lang="en-US" altLang="ko-KR" dirty="0" smtClean="0"/>
              <a:t>, const char *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);</a:t>
            </a:r>
          </a:p>
          <a:p>
            <a:pPr lvl="2"/>
            <a:r>
              <a:rPr lang="fr-FR" altLang="ko-KR" dirty="0" smtClean="0"/>
              <a:t>strcat(char *dest, const char *src);</a:t>
            </a:r>
          </a:p>
          <a:p>
            <a:pPr lvl="2"/>
            <a:r>
              <a:rPr lang="en-US" altLang="ko-KR" dirty="0" err="1" smtClean="0"/>
              <a:t>getwd</a:t>
            </a:r>
            <a:r>
              <a:rPr lang="en-US" altLang="ko-KR" dirty="0" smtClean="0"/>
              <a:t>(char *</a:t>
            </a:r>
            <a:r>
              <a:rPr lang="en-US" altLang="ko-KR" dirty="0" err="1" smtClean="0"/>
              <a:t>buf</a:t>
            </a:r>
            <a:r>
              <a:rPr lang="en-US" altLang="ko-KR" dirty="0" smtClean="0"/>
              <a:t>);</a:t>
            </a:r>
          </a:p>
          <a:p>
            <a:pPr lvl="2"/>
            <a:r>
              <a:rPr lang="en-US" altLang="ko-KR" dirty="0" smtClean="0"/>
              <a:t>gets(char *s);</a:t>
            </a:r>
          </a:p>
          <a:p>
            <a:pPr lvl="2"/>
            <a:r>
              <a:rPr lang="en-US" altLang="ko-KR" dirty="0" err="1" smtClean="0"/>
              <a:t>fscanf</a:t>
            </a:r>
            <a:r>
              <a:rPr lang="en-US" altLang="ko-KR" dirty="0" smtClean="0"/>
              <a:t>(FILE *stream, const char *format, ...);</a:t>
            </a:r>
          </a:p>
          <a:p>
            <a:pPr lvl="2"/>
            <a:r>
              <a:rPr lang="en-US" altLang="ko-KR" dirty="0" err="1" smtClean="0"/>
              <a:t>scanf</a:t>
            </a:r>
            <a:r>
              <a:rPr lang="en-US" altLang="ko-KR" dirty="0" smtClean="0"/>
              <a:t>(const char *format, ...);</a:t>
            </a:r>
          </a:p>
          <a:p>
            <a:pPr lvl="2"/>
            <a:r>
              <a:rPr lang="en-US" altLang="ko-KR" dirty="0" err="1" smtClean="0"/>
              <a:t>realpath</a:t>
            </a:r>
            <a:r>
              <a:rPr lang="en-US" altLang="ko-KR" dirty="0" smtClean="0"/>
              <a:t>(char *path, char </a:t>
            </a:r>
            <a:r>
              <a:rPr lang="en-US" altLang="ko-KR" dirty="0" err="1" smtClean="0"/>
              <a:t>resolved_path</a:t>
            </a:r>
            <a:r>
              <a:rPr lang="en-US" altLang="ko-KR" dirty="0" smtClean="0"/>
              <a:t>[]);</a:t>
            </a:r>
          </a:p>
          <a:p>
            <a:pPr lvl="2"/>
            <a:r>
              <a:rPr lang="en-US" altLang="ko-KR" dirty="0" err="1" smtClean="0"/>
              <a:t>sprintf</a:t>
            </a:r>
            <a:r>
              <a:rPr lang="en-US" altLang="ko-KR" dirty="0" smtClean="0"/>
              <a:t>(char *</a:t>
            </a:r>
            <a:r>
              <a:rPr lang="en-US" altLang="ko-KR" dirty="0" err="1" smtClean="0"/>
              <a:t>str</a:t>
            </a:r>
            <a:r>
              <a:rPr lang="en-US" altLang="ko-KR" dirty="0" smtClean="0"/>
              <a:t>, const char *format);</a:t>
            </a:r>
          </a:p>
          <a:p>
            <a:pPr lvl="1"/>
            <a:r>
              <a:rPr lang="ko-KR" altLang="en-US" b="1" dirty="0" smtClean="0"/>
              <a:t>최신의 운영체제를 사용한다</a:t>
            </a:r>
            <a:r>
              <a:rPr lang="en-US" altLang="ko-KR" b="1" dirty="0" smtClean="0"/>
              <a:t>.</a:t>
            </a:r>
          </a:p>
          <a:p>
            <a:pPr lvl="2"/>
            <a:r>
              <a:rPr lang="ko-KR" altLang="en-US" dirty="0" smtClean="0"/>
              <a:t>운영체제는 발전하면서 </a:t>
            </a:r>
            <a:r>
              <a:rPr lang="en-US" altLang="ko-KR" dirty="0" smtClean="0"/>
              <a:t>Non-Executable Stack, </a:t>
            </a:r>
            <a:r>
              <a:rPr lang="ko-KR" altLang="en-US" dirty="0" err="1" smtClean="0"/>
              <a:t>스택</a:t>
            </a:r>
            <a:r>
              <a:rPr lang="ko-KR" altLang="en-US" dirty="0" smtClean="0"/>
              <a:t> 가드</a:t>
            </a:r>
            <a:r>
              <a:rPr lang="en-US" altLang="ko-KR" dirty="0" smtClean="0"/>
              <a:t>(Stack Guard), </a:t>
            </a:r>
            <a:r>
              <a:rPr lang="ko-KR" altLang="en-US" dirty="0" err="1" smtClean="0"/>
              <a:t>스택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쉴드</a:t>
            </a:r>
            <a:r>
              <a:rPr lang="en-US" altLang="ko-KR" dirty="0" smtClean="0"/>
              <a:t>(Stack Shield)</a:t>
            </a:r>
            <a:r>
              <a:rPr lang="ko-KR" altLang="en-US" dirty="0" smtClean="0"/>
              <a:t>와 같이 운영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체제 내에서 해커의 공격코드가 실행되지 않도록 하는 여러 가지 장치가 있음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공격의 개념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공격은 데이터의 형태와 길이에 대한 불명확한 정의로 인한 문제점 중 ‘데이터 형태에 대한 불명확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한 정의’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인한 것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43608" y="2236832"/>
          <a:ext cx="7560840" cy="168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formatstring.c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#include &lt;</a:t>
                      </a:r>
                      <a:r>
                        <a:rPr lang="en-US" altLang="ko-KR" sz="1200" dirty="0" err="1" smtClean="0"/>
                        <a:t>stdio.h</a:t>
                      </a:r>
                      <a:r>
                        <a:rPr lang="en-US" altLang="ko-KR" sz="1200" dirty="0" smtClean="0"/>
                        <a:t>&gt;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ko-KR" sz="1200" dirty="0" smtClean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main(){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	char *buffer = "</a:t>
                      </a:r>
                      <a:r>
                        <a:rPr lang="en-US" altLang="ko-KR" sz="1200" dirty="0" err="1" smtClean="0"/>
                        <a:t>wishfree</a:t>
                      </a:r>
                      <a:r>
                        <a:rPr lang="en-US" altLang="ko-KR" sz="1200" dirty="0" smtClean="0"/>
                        <a:t>";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	</a:t>
                      </a:r>
                      <a:r>
                        <a:rPr lang="en-US" altLang="ko-KR" sz="1200" dirty="0" err="1" smtClean="0"/>
                        <a:t>printf</a:t>
                      </a:r>
                      <a:r>
                        <a:rPr lang="en-US" altLang="ko-KR" sz="1200" dirty="0" smtClean="0"/>
                        <a:t>("%s\n", buffer);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/>
                        <a:t>}</a:t>
                      </a:r>
                      <a:endParaRPr lang="ko-KR" altLang="en-US" sz="1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34731" y="4443419"/>
          <a:ext cx="7569717" cy="175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735"/>
                <a:gridCol w="2710519"/>
                <a:gridCol w="1069942"/>
                <a:gridCol w="2710521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파라미터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특징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파라미터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특징 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%d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정수형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진수 상수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(integer)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%o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양의 정수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(8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진수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%f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실수형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상수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(float)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%x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양의 정수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(16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진수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%lf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실수형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상수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(double)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문자열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%s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문자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스트링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((const)(unsigned) char *)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%n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쓰인 총 바이트 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%u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양의 정수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(10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진수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%</a:t>
                      </a:r>
                      <a:r>
                        <a:rPr lang="en-US" altLang="ko-KR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hn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%n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의 반인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바이트 단위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3956" y="414908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포맷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스트링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문자의 종류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16240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포맷 </a:t>
            </a:r>
            <a:r>
              <a:rPr lang="ko-KR" altLang="en-US" b="1" dirty="0" err="1" smtClean="0"/>
              <a:t>스트링의</a:t>
            </a:r>
            <a:r>
              <a:rPr lang="ko-KR" altLang="en-US" b="1" dirty="0" smtClean="0"/>
              <a:t> 동작 구조</a:t>
            </a:r>
            <a:endParaRPr lang="en-US" altLang="ko-KR" b="1" dirty="0" smtClean="0"/>
          </a:p>
          <a:p>
            <a:pPr lvl="2"/>
            <a:r>
              <a:rPr lang="en-US" altLang="ko-KR" sz="1100" dirty="0" err="1" smtClean="0"/>
              <a:t>formatstring.c</a:t>
            </a:r>
            <a:r>
              <a:rPr lang="ko-KR" altLang="en-US" sz="1100" dirty="0" smtClean="0"/>
              <a:t>의 코드를 간단히 분석해보자</a:t>
            </a:r>
            <a:r>
              <a:rPr lang="en-US" altLang="ko-KR" sz="1100" dirty="0" smtClean="0"/>
              <a:t>.</a:t>
            </a:r>
          </a:p>
          <a:p>
            <a:pPr lvl="2"/>
            <a:endParaRPr lang="en-US" altLang="ko-KR" sz="1100" dirty="0" smtClean="0"/>
          </a:p>
          <a:p>
            <a:pPr lvl="2">
              <a:buNone/>
            </a:pPr>
            <a:endParaRPr lang="en-US" altLang="ko-KR" sz="1600" dirty="0" smtClean="0"/>
          </a:p>
          <a:p>
            <a:pPr lvl="2"/>
            <a:r>
              <a:rPr lang="ko-KR" altLang="en-US" sz="1100" dirty="0" smtClean="0"/>
              <a:t>“</a:t>
            </a:r>
            <a:r>
              <a:rPr lang="en-US" altLang="ko-KR" sz="1100" dirty="0" err="1" smtClean="0"/>
              <a:t>wishfree</a:t>
            </a:r>
            <a:r>
              <a:rPr lang="ko-KR" altLang="en-US" sz="1100" dirty="0" smtClean="0"/>
              <a:t>”라는 문자열에 대한 주소 값을 포인터로 지정</a:t>
            </a:r>
            <a:endParaRPr lang="en-US" altLang="ko-KR" sz="1100" dirty="0" smtClean="0"/>
          </a:p>
          <a:p>
            <a:pPr lvl="2"/>
            <a:endParaRPr lang="en-US" altLang="ko-KR" sz="1100" dirty="0" smtClean="0"/>
          </a:p>
          <a:p>
            <a:pPr lvl="2"/>
            <a:endParaRPr lang="en-US" altLang="ko-KR" sz="1100" dirty="0" smtClean="0"/>
          </a:p>
          <a:p>
            <a:pPr lvl="2"/>
            <a:r>
              <a:rPr lang="ko-KR" altLang="en-US" sz="1100" dirty="0" smtClean="0"/>
              <a:t>포인터</a:t>
            </a:r>
            <a:r>
              <a:rPr lang="en-US" altLang="ko-KR" sz="1100" dirty="0" smtClean="0"/>
              <a:t>(buffer)</a:t>
            </a:r>
            <a:r>
              <a:rPr lang="ko-KR" altLang="en-US" sz="1100" dirty="0" smtClean="0"/>
              <a:t>가 가르키는 주소에서 </a:t>
            </a:r>
            <a:r>
              <a:rPr lang="en-US" altLang="ko-KR" sz="1100" dirty="0" smtClean="0"/>
              <a:t>%s(</a:t>
            </a:r>
            <a:r>
              <a:rPr lang="ko-KR" altLang="en-US" sz="1100" dirty="0" smtClean="0"/>
              <a:t>문자 </a:t>
            </a:r>
            <a:r>
              <a:rPr lang="ko-KR" altLang="en-US" sz="1100" dirty="0" err="1" smtClean="0"/>
              <a:t>스트링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을 읽어서 출력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printf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4" name="직사각형 3"/>
          <p:cNvSpPr/>
          <p:nvPr/>
        </p:nvSpPr>
        <p:spPr>
          <a:xfrm>
            <a:off x="1205380" y="1971084"/>
            <a:ext cx="73448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74554" y="2025336"/>
            <a:ext cx="7200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smtClean="0"/>
              <a:t>char *buffer = "</a:t>
            </a:r>
            <a:r>
              <a:rPr lang="en-US" altLang="ko-KR" sz="1200" dirty="0" err="1" smtClean="0"/>
              <a:t>wishfree</a:t>
            </a:r>
            <a:r>
              <a:rPr lang="en-US" altLang="ko-KR" sz="1200" dirty="0" smtClean="0"/>
              <a:t>"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214258" y="2779944"/>
            <a:ext cx="734481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83432" y="2834196"/>
            <a:ext cx="7200276" cy="29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err="1" smtClean="0"/>
              <a:t>printf</a:t>
            </a:r>
            <a:r>
              <a:rPr lang="en-US" altLang="ko-KR" sz="1200" dirty="0" smtClean="0"/>
              <a:t>("%s\n", buffer)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7722" y="432959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5-31]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formatstring.c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컴파일 및 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034731" y="4902101"/>
          <a:ext cx="7569717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05"/>
                <a:gridCol w="3600400"/>
                <a:gridCol w="2808312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스파이 접선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0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formatstring.c</a:t>
                      </a:r>
                      <a:r>
                        <a:rPr lang="en-US" altLang="ko-KR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동작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접선자의 본명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원빈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버퍼의 주소에 위치한 실제 데이터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접선자의 암호명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버퍼의 주소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*buffer(</a:t>
                      </a: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포인터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신상착의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검은색 티셔츠와 푸른 색 반바지를 입은 동양인 남자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포맷 </a:t>
                      </a:r>
                      <a:r>
                        <a:rPr lang="ko-KR" altLang="en-US" sz="10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스트링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%s(</a:t>
                      </a: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데이터가 문자열임을 표시함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접선자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접촉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wishfree</a:t>
                      </a: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에게 ‘당신이 검은색 티셔츠와 푸른 색 반바지를 입은 동양인 남자’의 접선자가 맞습니까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?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printf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(“%s\n”, buffer)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접선자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확인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네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제가 </a:t>
                      </a:r>
                      <a:r>
                        <a:rPr lang="ko-KR" altLang="en-US" sz="10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접선자이며</a:t>
                      </a:r>
                      <a:r>
                        <a:rPr lang="ko-KR" altLang="en-US" sz="10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본명은 ‘원빈’입니다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wishfree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3956" y="460776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포맷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스트링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4579" name="Picture 3" descr="C:\Documents and Settings\Administrator\바탕 화면\실이미지\5장\이미지 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3508902"/>
            <a:ext cx="4701885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취약한 포맷 </a:t>
            </a:r>
            <a:r>
              <a:rPr lang="ko-KR" altLang="en-US" b="1" dirty="0" err="1" smtClean="0"/>
              <a:t>스트링</a:t>
            </a:r>
            <a:endParaRPr lang="en-US" altLang="ko-KR" b="1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r>
              <a:rPr lang="en-US" altLang="ko-KR" dirty="0" err="1" smtClean="0"/>
              <a:t>wrong.c</a:t>
            </a:r>
            <a:r>
              <a:rPr lang="ko-KR" altLang="en-US" dirty="0" smtClean="0"/>
              <a:t>는 </a:t>
            </a:r>
            <a:r>
              <a:rPr lang="en-US" altLang="ko-KR" dirty="0" err="1" smtClean="0"/>
              <a:t>formatstring.c</a:t>
            </a:r>
            <a:r>
              <a:rPr lang="ko-KR" altLang="en-US" dirty="0" smtClean="0"/>
              <a:t>와 동일한 결과를 출력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43608" y="1943466"/>
          <a:ext cx="75608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wrong.c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#include &lt;</a:t>
                      </a:r>
                      <a:r>
                        <a:rPr lang="en-US" altLang="ko-KR" sz="1200" dirty="0" err="1" smtClean="0"/>
                        <a:t>stdio.h</a:t>
                      </a:r>
                      <a:r>
                        <a:rPr lang="en-US" altLang="ko-KR" sz="1200" dirty="0" smtClean="0"/>
                        <a:t>&gt;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main(){</a:t>
                      </a:r>
                    </a:p>
                    <a:p>
                      <a:r>
                        <a:rPr lang="en-US" altLang="ko-KR" sz="1200" dirty="0" smtClean="0"/>
                        <a:t>	char *buffer = "</a:t>
                      </a:r>
                      <a:r>
                        <a:rPr lang="en-US" altLang="ko-KR" sz="1200" dirty="0" err="1" smtClean="0"/>
                        <a:t>wishfree</a:t>
                      </a:r>
                      <a:r>
                        <a:rPr lang="en-US" altLang="ko-KR" sz="1200" dirty="0" smtClean="0"/>
                        <a:t>\n";</a:t>
                      </a:r>
                    </a:p>
                    <a:p>
                      <a:r>
                        <a:rPr lang="en-US" altLang="ko-KR" sz="1200" dirty="0" smtClean="0"/>
                        <a:t>	</a:t>
                      </a:r>
                      <a:r>
                        <a:rPr lang="en-US" altLang="ko-KR" sz="1200" dirty="0" err="1" smtClean="0"/>
                        <a:t>printf</a:t>
                      </a:r>
                      <a:r>
                        <a:rPr lang="en-US" altLang="ko-KR" sz="1200" dirty="0" smtClean="0"/>
                        <a:t>(buffer);</a:t>
                      </a:r>
                    </a:p>
                    <a:p>
                      <a:r>
                        <a:rPr lang="en-US" altLang="ko-KR" sz="1200" dirty="0" smtClean="0"/>
                        <a:t>}</a:t>
                      </a:r>
                      <a:endParaRPr lang="ko-KR" altLang="en-US" sz="1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1266" y="50309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5-32] </a:t>
            </a:r>
            <a:r>
              <a:rPr lang="en-US" altLang="ko-KR" sz="1000" b="1" dirty="0" err="1" smtClean="0">
                <a:latin typeface="돋움" pitchFamily="50" charset="-127"/>
                <a:ea typeface="돋움" pitchFamily="50" charset="-127"/>
              </a:rPr>
              <a:t>wrong.c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컴파일 및 실행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5602" name="Picture 2" descr="C:\Documents and Settings\Administrator\바탕 화면\실이미지\5장\이미지 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648" y="3833430"/>
            <a:ext cx="6839106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포맷 </a:t>
            </a:r>
            <a:r>
              <a:rPr lang="ko-KR" altLang="en-US" b="1" dirty="0" err="1" smtClean="0"/>
              <a:t>스트링</a:t>
            </a:r>
            <a:r>
              <a:rPr lang="ko-KR" altLang="en-US" b="1" dirty="0" smtClean="0"/>
              <a:t> 문자를 이용한 메모리 열람</a:t>
            </a:r>
            <a:endParaRPr lang="en-US" altLang="ko-KR" b="1" dirty="0" smtClean="0"/>
          </a:p>
          <a:p>
            <a:pPr lvl="2"/>
            <a:r>
              <a:rPr lang="en-US" altLang="ko-KR" dirty="0" err="1" smtClean="0"/>
              <a:t>wrong.c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char </a:t>
            </a:r>
            <a:r>
              <a:rPr lang="ko-KR" altLang="en-US" dirty="0" smtClean="0"/>
              <a:t>*</a:t>
            </a:r>
            <a:r>
              <a:rPr lang="en-US" altLang="ko-KR" dirty="0" smtClean="0"/>
              <a:t>buffer</a:t>
            </a:r>
            <a:r>
              <a:rPr lang="ko-KR" altLang="en-US" dirty="0" smtClean="0"/>
              <a:t>에 문자열을 입력할 때 </a:t>
            </a:r>
            <a:r>
              <a:rPr lang="en-US" altLang="ko-KR" dirty="0" smtClean="0"/>
              <a:t>%x</a:t>
            </a:r>
            <a:r>
              <a:rPr lang="ko-KR" altLang="en-US" dirty="0" smtClean="0"/>
              <a:t>라는 포맷 스트링 문자를 추가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800" dirty="0" smtClean="0"/>
          </a:p>
          <a:p>
            <a:pPr lvl="2"/>
            <a:r>
              <a:rPr lang="en-US" altLang="ko-KR" dirty="0" smtClean="0"/>
              <a:t>test1.c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컴파일하면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wishfree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문자열 이외에 </a:t>
            </a:r>
            <a:r>
              <a:rPr lang="en-US" altLang="ko-KR" dirty="0" smtClean="0"/>
              <a:t>8048440</a:t>
            </a:r>
            <a:r>
              <a:rPr lang="ko-KR" altLang="en-US" dirty="0" smtClean="0"/>
              <a:t>이라는 숫자가 출력된 것을 확인할 수 있음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8418"/>
              </p:ext>
            </p:extLst>
          </p:nvPr>
        </p:nvGraphicFramePr>
        <p:xfrm>
          <a:off x="1043608" y="2253992"/>
          <a:ext cx="75608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test1.c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#include &lt;</a:t>
                      </a:r>
                      <a:r>
                        <a:rPr lang="en-US" altLang="ko-KR" sz="1200" dirty="0" err="1" smtClean="0"/>
                        <a:t>stdio.h</a:t>
                      </a:r>
                      <a:r>
                        <a:rPr lang="en-US" altLang="ko-KR" sz="1200" dirty="0" smtClean="0"/>
                        <a:t>&gt;</a:t>
                      </a:r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main(){</a:t>
                      </a:r>
                    </a:p>
                    <a:p>
                      <a:r>
                        <a:rPr lang="en-US" altLang="ko-KR" sz="1200" dirty="0" smtClean="0"/>
                        <a:t>	char *buffer = "</a:t>
                      </a:r>
                      <a:r>
                        <a:rPr lang="en-US" altLang="ko-KR" sz="1200" dirty="0" err="1" smtClean="0"/>
                        <a:t>wishfree</a:t>
                      </a:r>
                      <a:r>
                        <a:rPr lang="en-US" altLang="ko-KR" sz="1200" dirty="0" smtClean="0"/>
                        <a:t>\</a:t>
                      </a:r>
                      <a:r>
                        <a:rPr lang="en-US" altLang="ko-KR" sz="1200" dirty="0" err="1" smtClean="0"/>
                        <a:t>n%x</a:t>
                      </a:r>
                      <a:r>
                        <a:rPr lang="en-US" altLang="ko-KR" sz="1200" smtClean="0"/>
                        <a:t>\n";</a:t>
                      </a:r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	</a:t>
                      </a:r>
                      <a:r>
                        <a:rPr lang="en-US" altLang="ko-KR" sz="1200" dirty="0" err="1" smtClean="0"/>
                        <a:t>printf</a:t>
                      </a:r>
                      <a:r>
                        <a:rPr lang="en-US" altLang="ko-KR" sz="1200" dirty="0" smtClean="0"/>
                        <a:t>(buffer);</a:t>
                      </a:r>
                    </a:p>
                    <a:p>
                      <a:r>
                        <a:rPr lang="en-US" altLang="ko-KR" sz="1200" dirty="0" smtClean="0"/>
                        <a:t>}</a:t>
                      </a:r>
                      <a:endParaRPr lang="ko-KR" altLang="en-US" sz="1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8084" y="531994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5-33]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test1.c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컴파일 및 실행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6627" name="Picture 3" descr="C:\Documents and Settings\Administrator\바탕 화면\실이미지\5장\이미지 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388" y="4213194"/>
            <a:ext cx="641166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하드웨어</a:t>
            </a:r>
            <a:r>
              <a:rPr lang="en-US" altLang="ko-KR" dirty="0" smtClean="0"/>
              <a:t>(Hardware)</a:t>
            </a:r>
            <a:r>
              <a:rPr lang="ko-KR" altLang="en-US" dirty="0" smtClean="0"/>
              <a:t>와 소프트웨어</a:t>
            </a:r>
            <a:r>
              <a:rPr lang="en-US" altLang="ko-KR" dirty="0" smtClean="0"/>
              <a:t>(Software)</a:t>
            </a:r>
            <a:r>
              <a:rPr lang="ko-KR" altLang="en-US" dirty="0" smtClean="0"/>
              <a:t>의 연관 관계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보안에 가장 취약한 부분은 소스코드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소스코드의 문제를 발생시키는 요인은 ‘데이터의 형태와 길이에 대한 불명확한 정의’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불명확한 정의의 예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아이에게 장보기 심부름을 시키면서 사올 물품의 종류와 가격을 불명확하게 정의하는 것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60" y="2701026"/>
            <a:ext cx="6430665" cy="324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82376" y="609329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불명확한 명령을 내린 예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4151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포맷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공격의 원리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포맷 </a:t>
            </a:r>
            <a:r>
              <a:rPr lang="ko-KR" altLang="en-US" b="1" dirty="0" err="1" smtClean="0"/>
              <a:t>스트링</a:t>
            </a:r>
            <a:r>
              <a:rPr lang="ko-KR" altLang="en-US" b="1" dirty="0" smtClean="0"/>
              <a:t> 문자를 이용한 메모리 변조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sz="2000" dirty="0" smtClean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printf</a:t>
            </a:r>
            <a:r>
              <a:rPr lang="en-US" altLang="ko-KR" dirty="0" smtClean="0"/>
              <a:t>("%64d%n\n", j, &amp;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j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i</a:t>
            </a:r>
            <a:r>
              <a:rPr lang="ko-KR" altLang="en-US" dirty="0" smtClean="0"/>
              <a:t>의 주소 값에 </a:t>
            </a:r>
            <a:r>
              <a:rPr lang="en-US" altLang="ko-KR" dirty="0" smtClean="0"/>
              <a:t>64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진수 값을 입력함</a:t>
            </a:r>
            <a:r>
              <a:rPr lang="en-US" altLang="ko-KR" dirty="0" smtClean="0"/>
              <a:t>. </a:t>
            </a:r>
          </a:p>
          <a:p>
            <a:pPr lvl="2"/>
            <a:r>
              <a:rPr lang="en-US" altLang="ko-KR" dirty="0" smtClean="0"/>
              <a:t>test2.c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컴파일하여</a:t>
            </a:r>
            <a:r>
              <a:rPr lang="ko-KR" altLang="en-US" dirty="0" smtClean="0"/>
              <a:t> 실행해보면 </a:t>
            </a:r>
            <a:r>
              <a:rPr lang="en-US" altLang="ko-KR" dirty="0" smtClean="0"/>
              <a:t>64 </a:t>
            </a:r>
            <a:r>
              <a:rPr lang="ko-KR" altLang="en-US" dirty="0" smtClean="0"/>
              <a:t>값이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진수인 </a:t>
            </a:r>
            <a:r>
              <a:rPr lang="en-US" altLang="ko-KR" dirty="0" smtClean="0"/>
              <a:t>0x40</a:t>
            </a:r>
            <a:r>
              <a:rPr lang="ko-KR" altLang="en-US" dirty="0" smtClean="0"/>
              <a:t>로 출력되는 것을 확인할 수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52486" y="1905986"/>
          <a:ext cx="75608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test2.c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#include &lt;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stdio.h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&gt;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main(){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      long 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i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=0x00000064, j=1;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printf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("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i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의 주소 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: %x\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n",&amp;i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printf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("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i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의 값 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: %x\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n",i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printf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("%64d%n\n", j, &amp;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i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printf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("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변경된 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i</a:t>
                      </a: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의 값 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: %x\</a:t>
                      </a:r>
                      <a:r>
                        <a:rPr lang="en-US" altLang="ko-KR" sz="1200" dirty="0" err="1" smtClean="0">
                          <a:latin typeface="+mn-ea"/>
                          <a:ea typeface="+mn-ea"/>
                        </a:rPr>
                        <a:t>n",i</a:t>
                      </a: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);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}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187624" y="5137468"/>
            <a:ext cx="734481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5208743"/>
            <a:ext cx="7200276" cy="513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err="1" smtClean="0"/>
              <a:t>gcc</a:t>
            </a:r>
            <a:r>
              <a:rPr lang="en-US" altLang="ko-KR" sz="1200" dirty="0" smtClean="0"/>
              <a:t> -o test2 test2.c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./test2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5424" y="635987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5-34]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test2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실행 결과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7650" name="Picture 2" descr="C:\Documents and Settings\Administrator\바탕 화면\실이미지\5장\이미지 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379142"/>
            <a:ext cx="4320480" cy="957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3573016"/>
            <a:ext cx="3922960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100" dirty="0" smtClean="0"/>
              <a:t>%n </a:t>
            </a:r>
            <a:r>
              <a:rPr lang="ko-KR" altLang="en-US" sz="1100" dirty="0" err="1" smtClean="0"/>
              <a:t>지시자는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%n</a:t>
            </a:r>
            <a:r>
              <a:rPr lang="ko-KR" altLang="en-US" sz="1100" dirty="0" smtClean="0"/>
              <a:t>이 사용되기 직전에 사용된 형식에 의해 </a:t>
            </a:r>
            <a:endParaRPr lang="en-US" altLang="ko-KR" sz="1100" dirty="0" smtClean="0"/>
          </a:p>
          <a:p>
            <a:r>
              <a:rPr lang="ko-KR" altLang="en-US" sz="1100" dirty="0" smtClean="0"/>
              <a:t>출력된 문자들의 개수가 다음 변수에 저장된다</a:t>
            </a:r>
            <a:r>
              <a:rPr lang="en-US" altLang="ko-KR" sz="1100" dirty="0" smtClean="0"/>
              <a:t>. </a:t>
            </a:r>
            <a:endParaRPr lang="ko-KR" alt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0662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1722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시스템 메모리의 구조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어떤 프로그램을 동작시키면 메모리에 프로그램이 동작하기 위한 가상의 메모리 공간이 생성됨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그 메모리 공간은 다시 목적에 따라 상위 메모리와 하위 메모리로 나눔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500" dirty="0" smtClean="0"/>
          </a:p>
          <a:p>
            <a:pPr lvl="1"/>
            <a:r>
              <a:rPr lang="ko-KR" altLang="en-US" b="1" dirty="0" err="1" smtClean="0"/>
              <a:t>스택</a:t>
            </a:r>
            <a:r>
              <a:rPr lang="ko-KR" altLang="en-US" b="1" dirty="0" smtClean="0"/>
              <a:t> 영역과 </a:t>
            </a:r>
            <a:r>
              <a:rPr lang="ko-KR" altLang="en-US" b="1" dirty="0" err="1" smtClean="0"/>
              <a:t>힙</a:t>
            </a:r>
            <a:r>
              <a:rPr lang="ko-KR" altLang="en-US" b="1" dirty="0" smtClean="0"/>
              <a:t> 영역</a:t>
            </a:r>
            <a:endParaRPr lang="en-US" altLang="ko-KR" sz="1200" b="1" dirty="0" smtClean="0"/>
          </a:p>
          <a:p>
            <a:pPr marL="539750" lvl="1" indent="-184150" latinLnBrk="0">
              <a:spcAft>
                <a:spcPts val="300"/>
              </a:spcAft>
              <a:buClr>
                <a:srgbClr val="666633"/>
              </a:buClr>
              <a:tabLst>
                <a:tab pos="8435975" algn="l"/>
              </a:tabLst>
            </a:pPr>
            <a:r>
              <a:rPr lang="ko-KR" altLang="en-US" dirty="0" smtClean="0">
                <a:latin typeface="+mn-ea"/>
              </a:rPr>
              <a:t>상위 메모리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스택</a:t>
            </a:r>
            <a:r>
              <a:rPr lang="en-US" altLang="ko-KR" dirty="0" smtClean="0">
                <a:latin typeface="+mn-ea"/>
              </a:rPr>
              <a:t>(Stack)</a:t>
            </a:r>
            <a:r>
              <a:rPr lang="ko-KR" altLang="en-US" dirty="0" smtClean="0">
                <a:latin typeface="+mn-ea"/>
              </a:rPr>
              <a:t>이라는 메모리 공간이 형성되고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프로그램 </a:t>
            </a:r>
            <a:r>
              <a:rPr lang="ko-KR" altLang="en-US" dirty="0" err="1" smtClean="0">
                <a:latin typeface="+mn-ea"/>
              </a:rPr>
              <a:t>로직이</a:t>
            </a:r>
            <a:r>
              <a:rPr lang="ko-KR" altLang="en-US" dirty="0" smtClean="0">
                <a:latin typeface="+mn-ea"/>
              </a:rPr>
              <a:t> 동작하기 위한 인자 </a:t>
            </a:r>
            <a:r>
              <a:rPr lang="en-US" altLang="ko-KR" dirty="0" smtClean="0">
                <a:latin typeface="+mn-ea"/>
              </a:rPr>
              <a:t>(Argument) </a:t>
            </a:r>
          </a:p>
          <a:p>
            <a:pPr marL="539750" lvl="1" indent="-184150" latinLnBrk="0">
              <a:spcAft>
                <a:spcPts val="300"/>
              </a:spcAft>
              <a:buClr>
                <a:srgbClr val="666633"/>
              </a:buClr>
              <a:buNone/>
              <a:tabLst>
                <a:tab pos="8435975" algn="l"/>
              </a:tabLst>
            </a:pPr>
            <a:r>
              <a:rPr lang="en-US" altLang="ko-KR" dirty="0" smtClean="0">
                <a:latin typeface="+mn-ea"/>
              </a:rPr>
              <a:t>	</a:t>
            </a:r>
            <a:r>
              <a:rPr lang="ko-KR" altLang="en-US" dirty="0" smtClean="0">
                <a:latin typeface="+mn-ea"/>
              </a:rPr>
              <a:t>와 프로세스 상태를 저장하는 데 사용됨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marL="539750" lvl="1" indent="-184150" latinLnBrk="0">
              <a:spcAft>
                <a:spcPts val="300"/>
              </a:spcAft>
              <a:buClr>
                <a:srgbClr val="666633"/>
              </a:buClr>
              <a:tabLst>
                <a:tab pos="8435975" algn="l"/>
              </a:tabLst>
            </a:pPr>
            <a:r>
              <a:rPr lang="ko-KR" altLang="en-US" dirty="0" smtClean="0">
                <a:latin typeface="+mn-ea"/>
              </a:rPr>
              <a:t>하위 메모리 </a:t>
            </a:r>
            <a:r>
              <a:rPr lang="en-US" altLang="ko-KR" dirty="0" smtClean="0">
                <a:latin typeface="+mn-ea"/>
              </a:rPr>
              <a:t>: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힙</a:t>
            </a:r>
            <a:r>
              <a:rPr lang="en-US" altLang="ko-KR" dirty="0" smtClean="0">
                <a:latin typeface="+mn-ea"/>
              </a:rPr>
              <a:t>(Heap)</a:t>
            </a:r>
            <a:r>
              <a:rPr lang="ko-KR" altLang="en-US" dirty="0" smtClean="0">
                <a:latin typeface="+mn-ea"/>
              </a:rPr>
              <a:t>이 생성되고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프로그램이 동작할 때 필요한 데이터 정보를 임시로 저장하는 데 사용됨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/>
            <a:endParaRPr lang="ko-KR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024068" y="508518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메모리의 기본 구조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0" y="2019433"/>
            <a:ext cx="4128703" cy="299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9908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시스템 메모리의 구조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34731" y="1803608"/>
          <a:ext cx="764172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997"/>
                <a:gridCol w="720080"/>
                <a:gridCol w="1872208"/>
                <a:gridCol w="432048"/>
                <a:gridCol w="3528393"/>
              </a:tblGrid>
              <a:tr h="2199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범주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80386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레지스터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비트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용도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995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범용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세그먼트</a:t>
                      </a:r>
                      <a:endParaRPr lang="en-US" altLang="ko-KR" sz="9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(General</a:t>
                      </a:r>
                    </a:p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Register)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EAX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누산기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9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Accmulator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주로 산술 연산에 사용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함수의 결과 값 저장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EBX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베이스 레지스터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(Base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특정 주소 저장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주소 지정을 확대하기 위한 인덱스로 사용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ECX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카운트 레지스터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(Count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반복적으로 실행되는 특정 명령에 사용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루프의 반복 횟수나 좌우 방향 시프트 비트 수 기억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EDX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데이터 레지스터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(Data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일반 자료 저장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입출력 동작에 사용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rowSpan="4">
                  <a:txBody>
                    <a:bodyPr/>
                    <a:lstStyle/>
                    <a:p>
                      <a:pPr algn="ctr"/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세그먼트</a:t>
                      </a:r>
                    </a:p>
                    <a:p>
                      <a:pPr algn="ctr"/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레지스터</a:t>
                      </a:r>
                    </a:p>
                    <a:p>
                      <a:pPr algn="ctr"/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(Segment</a:t>
                      </a:r>
                    </a:p>
                    <a:p>
                      <a:pPr algn="ctr"/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CS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코드 세그먼트 레지스터</a:t>
                      </a:r>
                    </a:p>
                    <a:p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(Code Segment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실행될 기계 명령어가 저장된 메모리 주소 지정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DS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데이터 세그먼트 레지스터</a:t>
                      </a:r>
                    </a:p>
                    <a:p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(Data Segment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프로그램에서 정의된 데이터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상수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작업 영역의 메모리 주소 지정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DD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스택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세그먼트 레지스터</a:t>
                      </a:r>
                    </a:p>
                    <a:p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(Stack Segment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프로그램이 임시로 저장할 필요가 있거나 사용자의 피호출 서브루틴이 사용할 데이터와 주소 포함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ES,</a:t>
                      </a:r>
                      <a:r>
                        <a:rPr lang="en-US" altLang="ko-KR" sz="9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FS,GS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엑스트라 세그먼트 레지스터</a:t>
                      </a:r>
                    </a:p>
                    <a:p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(Extra Segment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문자 연산과 추가 메모리 지정을 위해 사용되는 여분의 레지스터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포인터</a:t>
                      </a:r>
                    </a:p>
                    <a:p>
                      <a:pPr algn="ctr"/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레지스터</a:t>
                      </a:r>
                    </a:p>
                    <a:p>
                      <a:pPr algn="ctr"/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(Pointer</a:t>
                      </a:r>
                    </a:p>
                    <a:p>
                      <a:pPr algn="ctr"/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EBP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베이스 포인터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(Base Pointer)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 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레지스터와 함께 사용되어 </a:t>
                      </a:r>
                      <a:r>
                        <a:rPr lang="ko-KR" altLang="en-US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스택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내의 변수 값을 읽는 데 사용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ESP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스택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포인터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(Stack Pointer)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 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레지스터와 함께 사용되며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스택의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가장 끝 주소를 가리킴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EIP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명령 포인터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(Instruction Pointer)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다음 명령어의 오프셋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상대 위치 주소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저장하며 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 </a:t>
                      </a: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레지스터와 합쳐져 다음에 수행될 명령의 주소 형성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인덱스</a:t>
                      </a:r>
                    </a:p>
                    <a:p>
                      <a:pPr algn="ctr"/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레지스터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EDI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목적지 인덱스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(Destination Index)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목적지 주소에 대한 값 저장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ESI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출발지 인덱스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(Source Index)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출발지 주소에 대한 값 저장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9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40000"/>
                        </a:lnSpc>
                      </a:pPr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플래그 레지스터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EFLAGS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플래그 레지스터</a:t>
                      </a:r>
                      <a:r>
                        <a:rPr lang="en-US" altLang="ko-KR" sz="9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(Flag Register)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altLang="ko-KR" sz="9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연산 결과 및 시스템 상태와 관련된 여러 가지 플래그 값 저장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956" y="150314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5-1]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80x86 CPU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레지스터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main </a:t>
            </a:r>
            <a:r>
              <a:rPr lang="ko-KR" altLang="en-US" dirty="0" smtClean="0"/>
              <a:t>함수와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덧셈을 하는 </a:t>
            </a:r>
            <a:r>
              <a:rPr lang="en-US" altLang="ko-KR" dirty="0" smtClean="0"/>
              <a:t>function</a:t>
            </a:r>
            <a:r>
              <a:rPr lang="ko-KR" altLang="en-US" dirty="0" smtClean="0"/>
              <a:t>이라는 서브루틴이 있는 프로그램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어셈블리어로 된 코드를 생성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43608" y="1980946"/>
          <a:ext cx="748883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sample.c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void main() {</a:t>
                      </a:r>
                    </a:p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            </a:t>
                      </a:r>
                      <a:r>
                        <a:rPr lang="en-US" altLang="ko-KR" sz="1200" dirty="0" err="1" smtClean="0">
                          <a:solidFill>
                            <a:schemeClr val="dk1"/>
                          </a:solidFill>
                        </a:rPr>
                        <a:t>int</a:t>
                      </a:r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c;</a:t>
                      </a:r>
                    </a:p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            c=function(1, 2);</a:t>
                      </a:r>
                    </a:p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}</a:t>
                      </a:r>
                    </a:p>
                    <a:p>
                      <a:endParaRPr lang="en-US" altLang="ko-KR" sz="1200" dirty="0" smtClean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en-US" altLang="ko-KR" sz="1200" dirty="0" err="1" smtClean="0">
                          <a:solidFill>
                            <a:schemeClr val="dk1"/>
                          </a:solidFill>
                        </a:rPr>
                        <a:t>int</a:t>
                      </a:r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function(</a:t>
                      </a:r>
                      <a:r>
                        <a:rPr lang="en-US" altLang="ko-KR" sz="1200" dirty="0" err="1" smtClean="0">
                          <a:solidFill>
                            <a:schemeClr val="dk1"/>
                          </a:solidFill>
                        </a:rPr>
                        <a:t>int</a:t>
                      </a:r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a, </a:t>
                      </a:r>
                      <a:r>
                        <a:rPr lang="en-US" altLang="ko-KR" sz="1200" dirty="0" err="1" smtClean="0">
                          <a:solidFill>
                            <a:schemeClr val="dk1"/>
                          </a:solidFill>
                        </a:rPr>
                        <a:t>int</a:t>
                      </a:r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b){</a:t>
                      </a:r>
                    </a:p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           char buffer[10];</a:t>
                      </a:r>
                    </a:p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           a=</a:t>
                      </a:r>
                      <a:r>
                        <a:rPr lang="en-US" altLang="ko-KR" sz="1200" dirty="0" err="1" smtClean="0">
                          <a:solidFill>
                            <a:schemeClr val="dk1"/>
                          </a:solidFill>
                        </a:rPr>
                        <a:t>a+b</a:t>
                      </a:r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;</a:t>
                      </a:r>
                    </a:p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            return a;</a:t>
                      </a:r>
                    </a:p>
                    <a:p>
                      <a:r>
                        <a:rPr lang="en-US" altLang="ko-KR" sz="1200" dirty="0" smtClean="0">
                          <a:solidFill>
                            <a:schemeClr val="dk1"/>
                          </a:solidFill>
                        </a:rPr>
                        <a:t>}</a:t>
                      </a:r>
                      <a:endParaRPr lang="ko-KR" altLang="en-US" sz="1200" dirty="0" smtClean="0">
                        <a:latin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070242" y="4644258"/>
            <a:ext cx="756084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80104" y="4716266"/>
            <a:ext cx="7622986" cy="513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ko-KR" sz="1200" dirty="0" smtClean="0"/>
              <a:t>gcc -S -o sample.a sample.c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vi </a:t>
            </a:r>
            <a:r>
              <a:rPr lang="en-US" altLang="ko-KR" sz="1200" dirty="0" err="1" smtClean="0"/>
              <a:t>sample.a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3460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43608" y="1638662"/>
          <a:ext cx="748883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sample.a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                   .file         "</a:t>
                      </a:r>
                      <a:r>
                        <a:rPr lang="en-US" altLang="ko-KR" sz="1200" dirty="0" err="1" smtClean="0"/>
                        <a:t>sample.c</a:t>
                      </a:r>
                      <a:r>
                        <a:rPr lang="en-US" altLang="ko-KR" sz="1200" dirty="0" smtClean="0"/>
                        <a:t>"</a:t>
                      </a:r>
                    </a:p>
                    <a:p>
                      <a:r>
                        <a:rPr lang="en-US" altLang="ko-KR" sz="1200" dirty="0" smtClean="0"/>
                        <a:t>               .version       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"01.01"</a:t>
                      </a:r>
                    </a:p>
                    <a:p>
                      <a:r>
                        <a:rPr lang="en-US" altLang="ko-KR" sz="1200" dirty="0" smtClean="0"/>
                        <a:t>gcc2_compiled.:</a:t>
                      </a:r>
                    </a:p>
                    <a:p>
                      <a:r>
                        <a:rPr lang="en-US" altLang="ko-KR" sz="1200" dirty="0" smtClean="0"/>
                        <a:t>.text</a:t>
                      </a:r>
                    </a:p>
                    <a:p>
                      <a:r>
                        <a:rPr lang="en-US" altLang="ko-KR" sz="1200" dirty="0" smtClean="0"/>
                        <a:t>             .align 4</a:t>
                      </a:r>
                    </a:p>
                    <a:p>
                      <a:r>
                        <a:rPr lang="en-US" altLang="ko-KR" sz="1200" dirty="0" smtClean="0"/>
                        <a:t>.</a:t>
                      </a:r>
                      <a:r>
                        <a:rPr lang="en-US" altLang="ko-KR" sz="1200" dirty="0" err="1" smtClean="0"/>
                        <a:t>globl</a:t>
                      </a:r>
                      <a:r>
                        <a:rPr lang="en-US" altLang="ko-KR" sz="1200" dirty="0" smtClean="0"/>
                        <a:t> main</a:t>
                      </a:r>
                    </a:p>
                    <a:p>
                      <a:r>
                        <a:rPr lang="en-US" altLang="ko-KR" sz="1200" dirty="0" smtClean="0"/>
                        <a:t>             .type </a:t>
                      </a:r>
                      <a:r>
                        <a:rPr lang="en-US" altLang="ko-KR" sz="1200" dirty="0" err="1" smtClean="0"/>
                        <a:t>main,@function</a:t>
                      </a:r>
                      <a:endParaRPr lang="en-US" altLang="ko-KR" sz="1200" dirty="0" smtClean="0"/>
                    </a:p>
                    <a:p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main: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pushl</a:t>
                      </a:r>
                      <a:r>
                        <a:rPr lang="en-US" altLang="ko-KR" sz="1200" dirty="0" smtClean="0"/>
                        <a:t> %</a:t>
                      </a:r>
                      <a:r>
                        <a:rPr lang="en-US" altLang="ko-KR" sz="1200" dirty="0" err="1" smtClean="0"/>
                        <a:t>ebp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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movl</a:t>
                      </a:r>
                      <a:r>
                        <a:rPr lang="en-US" altLang="ko-KR" sz="1200" dirty="0" smtClean="0"/>
                        <a:t> %</a:t>
                      </a:r>
                      <a:r>
                        <a:rPr lang="en-US" altLang="ko-KR" sz="1200" dirty="0" err="1" smtClean="0"/>
                        <a:t>esp,%ebp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</a:t>
                      </a:r>
                      <a:r>
                        <a:rPr lang="en-US" altLang="ko-KR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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subl</a:t>
                      </a:r>
                      <a:r>
                        <a:rPr lang="en-US" altLang="ko-KR" sz="1200" dirty="0" smtClean="0"/>
                        <a:t> $4,%esp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</a:t>
                      </a:r>
                      <a:r>
                        <a:rPr lang="en-US" altLang="ko-KR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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pushl</a:t>
                      </a:r>
                      <a:r>
                        <a:rPr lang="en-US" altLang="ko-KR" sz="1200" dirty="0" smtClean="0"/>
                        <a:t> $2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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pushl</a:t>
                      </a:r>
                      <a:r>
                        <a:rPr lang="en-US" altLang="ko-KR" sz="1200" dirty="0" smtClean="0"/>
                        <a:t> $1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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call function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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addl</a:t>
                      </a:r>
                      <a:r>
                        <a:rPr lang="en-US" altLang="ko-KR" sz="1200" dirty="0" smtClean="0"/>
                        <a:t> $8,%esp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  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movl</a:t>
                      </a:r>
                      <a:r>
                        <a:rPr lang="en-US" altLang="ko-KR" sz="1200" dirty="0" smtClean="0"/>
                        <a:t> %</a:t>
                      </a:r>
                      <a:r>
                        <a:rPr lang="en-US" altLang="ko-KR" sz="1200" dirty="0" err="1" smtClean="0"/>
                        <a:t>eax,%eax</a:t>
                      </a:r>
                      <a:r>
                        <a:rPr lang="en-US" altLang="ko-KR" sz="1200" dirty="0" smtClean="0"/>
                        <a:t> -----------------------------  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movl</a:t>
                      </a:r>
                      <a:r>
                        <a:rPr lang="en-US" altLang="ko-KR" sz="1200" dirty="0" smtClean="0"/>
                        <a:t> %eax,-4(%</a:t>
                      </a:r>
                      <a:r>
                        <a:rPr lang="en-US" altLang="ko-KR" sz="1200" dirty="0" err="1" smtClean="0"/>
                        <a:t>ebp</a:t>
                      </a:r>
                      <a:r>
                        <a:rPr lang="en-US" altLang="ko-KR" sz="1200" dirty="0" smtClean="0"/>
                        <a:t>) -------------------------</a:t>
                      </a:r>
                    </a:p>
                    <a:p>
                      <a:r>
                        <a:rPr lang="en-US" altLang="ko-KR" sz="1200" dirty="0" smtClean="0"/>
                        <a:t>.L1:</a:t>
                      </a:r>
                    </a:p>
                    <a:p>
                      <a:r>
                        <a:rPr lang="en-US" altLang="ko-KR" sz="1200" dirty="0" smtClean="0"/>
                        <a:t>             leave ------------------------------------------ </a:t>
                      </a:r>
                    </a:p>
                    <a:p>
                      <a:r>
                        <a:rPr lang="en-US" altLang="ko-KR" sz="1200" dirty="0" smtClean="0"/>
                        <a:t>             ret ---------------------------------------------</a:t>
                      </a:r>
                    </a:p>
                    <a:p>
                      <a:endParaRPr lang="en-US" altLang="ko-KR" sz="1200" dirty="0" smtClean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679" y="4741916"/>
            <a:ext cx="126000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451" y="4938964"/>
            <a:ext cx="126000" cy="13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451" y="5124238"/>
            <a:ext cx="126000" cy="1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831" y="5488480"/>
            <a:ext cx="126000" cy="1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2312" y="5672864"/>
            <a:ext cx="126000" cy="11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시스템과 프로그램에 대한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6025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프로그램의 실행 구조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25852" y="1664312"/>
          <a:ext cx="748883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sample.a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.Lfe1:</a:t>
                      </a:r>
                    </a:p>
                    <a:p>
                      <a:r>
                        <a:rPr lang="en-US" altLang="ko-KR" sz="1200" dirty="0" smtClean="0"/>
                        <a:t>             .size 	main,.Lfe1-main</a:t>
                      </a:r>
                    </a:p>
                    <a:p>
                      <a:r>
                        <a:rPr lang="en-US" altLang="ko-KR" sz="1200" dirty="0" smtClean="0"/>
                        <a:t>             .align 4</a:t>
                      </a:r>
                    </a:p>
                    <a:p>
                      <a:r>
                        <a:rPr lang="en-US" altLang="ko-KR" sz="1200" dirty="0" smtClean="0"/>
                        <a:t>.</a:t>
                      </a:r>
                      <a:r>
                        <a:rPr lang="en-US" altLang="ko-KR" sz="1200" dirty="0" err="1" smtClean="0"/>
                        <a:t>globl</a:t>
                      </a:r>
                      <a:r>
                        <a:rPr lang="en-US" altLang="ko-KR" sz="1200" dirty="0" smtClean="0"/>
                        <a:t> function</a:t>
                      </a:r>
                    </a:p>
                    <a:p>
                      <a:r>
                        <a:rPr lang="en-US" altLang="ko-KR" sz="1200" dirty="0" smtClean="0"/>
                        <a:t>             .type 	</a:t>
                      </a:r>
                      <a:r>
                        <a:rPr lang="en-US" altLang="ko-KR" sz="1200" dirty="0" err="1" smtClean="0"/>
                        <a:t>function,@function</a:t>
                      </a:r>
                      <a:endParaRPr lang="en-US" altLang="ko-KR" sz="1200" dirty="0" smtClean="0"/>
                    </a:p>
                    <a:p>
                      <a:r>
                        <a:rPr lang="en-US" altLang="ko-KR" sz="1200" dirty="0" smtClean="0"/>
                        <a:t>function: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pushl</a:t>
                      </a:r>
                      <a:r>
                        <a:rPr lang="en-US" altLang="ko-KR" sz="1200" dirty="0" smtClean="0"/>
                        <a:t> %</a:t>
                      </a:r>
                      <a:r>
                        <a:rPr lang="en-US" altLang="ko-KR" sz="1200" dirty="0" err="1" smtClean="0"/>
                        <a:t>ebp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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movl</a:t>
                      </a:r>
                      <a:r>
                        <a:rPr lang="en-US" altLang="ko-KR" sz="1200" dirty="0" smtClean="0"/>
                        <a:t> %</a:t>
                      </a:r>
                      <a:r>
                        <a:rPr lang="en-US" altLang="ko-KR" sz="1200" dirty="0" err="1" smtClean="0"/>
                        <a:t>esp,%ebp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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subl</a:t>
                      </a:r>
                      <a:r>
                        <a:rPr lang="en-US" altLang="ko-KR" sz="1200" dirty="0" smtClean="0"/>
                        <a:t> $12,%esp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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movl</a:t>
                      </a:r>
                      <a:r>
                        <a:rPr lang="en-US" altLang="ko-KR" sz="1200" dirty="0" smtClean="0"/>
                        <a:t> 12(%</a:t>
                      </a:r>
                      <a:r>
                        <a:rPr lang="en-US" altLang="ko-KR" sz="1200" dirty="0" err="1" smtClean="0"/>
                        <a:t>ebp</a:t>
                      </a:r>
                      <a:r>
                        <a:rPr lang="en-US" altLang="ko-KR" sz="1200" dirty="0" smtClean="0"/>
                        <a:t>),%</a:t>
                      </a:r>
                      <a:r>
                        <a:rPr lang="en-US" altLang="ko-KR" sz="1200" dirty="0" err="1" smtClean="0"/>
                        <a:t>eax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sym typeface="Wingdings"/>
                        </a:rPr>
                        <a:t></a:t>
                      </a:r>
                      <a:endParaRPr lang="en-US" altLang="ko-KR" sz="12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addl</a:t>
                      </a:r>
                      <a:r>
                        <a:rPr lang="en-US" altLang="ko-KR" sz="1200" dirty="0" smtClean="0"/>
                        <a:t> %</a:t>
                      </a:r>
                      <a:r>
                        <a:rPr lang="en-US" altLang="ko-KR" sz="1200" dirty="0" err="1" smtClean="0"/>
                        <a:t>eax</a:t>
                      </a:r>
                      <a:r>
                        <a:rPr lang="en-US" altLang="ko-KR" sz="1200" dirty="0" smtClean="0"/>
                        <a:t>,8(%</a:t>
                      </a:r>
                      <a:r>
                        <a:rPr lang="en-US" altLang="ko-KR" sz="1200" dirty="0" err="1" smtClean="0"/>
                        <a:t>ebp</a:t>
                      </a:r>
                      <a:r>
                        <a:rPr lang="en-US" altLang="ko-KR" sz="1200" dirty="0" smtClean="0"/>
                        <a:t>)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---------------------------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movl</a:t>
                      </a:r>
                      <a:r>
                        <a:rPr lang="en-US" altLang="ko-KR" sz="1200" dirty="0" smtClean="0"/>
                        <a:t> 8(%</a:t>
                      </a:r>
                      <a:r>
                        <a:rPr lang="en-US" altLang="ko-KR" sz="1200" dirty="0" err="1" smtClean="0"/>
                        <a:t>ebp</a:t>
                      </a:r>
                      <a:r>
                        <a:rPr lang="en-US" altLang="ko-KR" sz="1200" dirty="0" smtClean="0"/>
                        <a:t>),%</a:t>
                      </a:r>
                      <a:r>
                        <a:rPr lang="en-US" altLang="ko-KR" sz="1200" dirty="0" err="1" smtClean="0"/>
                        <a:t>edx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 -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movl</a:t>
                      </a:r>
                      <a:r>
                        <a:rPr lang="en-US" altLang="ko-KR" sz="1200" dirty="0" smtClean="0"/>
                        <a:t> %</a:t>
                      </a:r>
                      <a:r>
                        <a:rPr lang="en-US" altLang="ko-KR" sz="1200" dirty="0" err="1" smtClean="0"/>
                        <a:t>edx,%eax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------------------------------</a:t>
                      </a:r>
                    </a:p>
                    <a:p>
                      <a:r>
                        <a:rPr lang="en-US" altLang="ko-KR" sz="1200" dirty="0" smtClean="0"/>
                        <a:t>             </a:t>
                      </a:r>
                      <a:r>
                        <a:rPr lang="en-US" altLang="ko-KR" sz="1200" dirty="0" err="1" smtClean="0"/>
                        <a:t>jmp</a:t>
                      </a:r>
                      <a:r>
                        <a:rPr lang="en-US" altLang="ko-KR" sz="1200" dirty="0" smtClean="0"/>
                        <a:t> .L2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----------------------------------------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</a:t>
                      </a:r>
                    </a:p>
                    <a:p>
                      <a:r>
                        <a:rPr lang="en-US" altLang="ko-KR" sz="1200" dirty="0" smtClean="0"/>
                        <a:t>             .p2align 4,,7</a:t>
                      </a:r>
                    </a:p>
                    <a:p>
                      <a:r>
                        <a:rPr lang="en-US" altLang="ko-KR" sz="1200" dirty="0" smtClean="0"/>
                        <a:t>.L2:</a:t>
                      </a:r>
                    </a:p>
                    <a:p>
                      <a:r>
                        <a:rPr lang="en-US" altLang="ko-KR" sz="1200" dirty="0" smtClean="0"/>
                        <a:t>             leave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------------------------------------------</a:t>
                      </a:r>
                      <a:r>
                        <a:rPr lang="en-US" altLang="ko-KR" sz="1200" dirty="0" smtClean="0"/>
                        <a:t></a:t>
                      </a:r>
                    </a:p>
                    <a:p>
                      <a:r>
                        <a:rPr lang="en-US" altLang="ko-KR" sz="1200" dirty="0" smtClean="0"/>
                        <a:t>             ret </a:t>
                      </a:r>
                      <a:r>
                        <a:rPr lang="en-US" altLang="ko-KR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---------------------------------------------</a:t>
                      </a:r>
                      <a:r>
                        <a:rPr lang="en-US" altLang="ko-KR" sz="1200" dirty="0" smtClean="0"/>
                        <a:t></a:t>
                      </a:r>
                    </a:p>
                    <a:p>
                      <a:r>
                        <a:rPr lang="en-US" altLang="ko-KR" sz="1200" dirty="0" smtClean="0"/>
                        <a:t>.Lfe2:</a:t>
                      </a:r>
                    </a:p>
                    <a:p>
                      <a:r>
                        <a:rPr lang="en-US" altLang="ko-KR" sz="1200" dirty="0" smtClean="0"/>
                        <a:t>             .size 	function,.Lfe2-function</a:t>
                      </a:r>
                    </a:p>
                    <a:p>
                      <a:r>
                        <a:rPr lang="en-US" altLang="ko-KR" sz="1200" dirty="0" smtClean="0"/>
                        <a:t>.            </a:t>
                      </a:r>
                      <a:r>
                        <a:rPr lang="en-US" altLang="ko-KR" sz="1200" dirty="0" err="1" smtClean="0"/>
                        <a:t>ident</a:t>
                      </a:r>
                      <a:r>
                        <a:rPr lang="en-US" altLang="ko-KR" sz="1200" dirty="0" smtClean="0"/>
                        <a:t> 	"GCC: (GNU) egcs-2.91.66 19990314/Linux (egcs-1.1.2 release)“</a:t>
                      </a:r>
                    </a:p>
                    <a:p>
                      <a:endParaRPr lang="ko-KR" altLang="en-US" sz="1200" dirty="0"/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650" y="3852170"/>
            <a:ext cx="126000" cy="1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528" y="4040576"/>
            <a:ext cx="126000" cy="12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528" y="4221088"/>
            <a:ext cx="126000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528" y="4409494"/>
            <a:ext cx="126000" cy="12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6666" y="4941168"/>
            <a:ext cx="126000" cy="1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7650" y="5129574"/>
            <a:ext cx="126000" cy="1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8081</TotalTime>
  <Words>2827</Words>
  <Application>Microsoft Office PowerPoint</Application>
  <PresentationFormat>화면 슬라이드 쇼(4:3)</PresentationFormat>
  <Paragraphs>734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Chapter 05. 코드 보안 : 코드 속에 뒷길을 만드는 기술</vt:lpstr>
      <vt:lpstr>PowerPoint 프레젠테이션</vt:lpstr>
      <vt:lpstr>PowerPoint 프레젠테이션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01 시스템과 프로그램에 대한 이해</vt:lpstr>
      <vt:lpstr>02 버퍼 오버플로우 공격</vt:lpstr>
      <vt:lpstr>02 버퍼 오버플로우 공격</vt:lpstr>
      <vt:lpstr>02 버퍼 오버플로우 공격</vt:lpstr>
      <vt:lpstr>버퍼 오버플로우 공격</vt:lpstr>
      <vt:lpstr>버퍼 오버플로우 공격</vt:lpstr>
      <vt:lpstr>버퍼 오버플로우 공격</vt:lpstr>
      <vt:lpstr>버퍼 오버플로우 공격</vt:lpstr>
      <vt:lpstr>02 버퍼 오버플로우 공격</vt:lpstr>
      <vt:lpstr>02 버퍼 오버플로우 공격</vt:lpstr>
      <vt:lpstr>02 버퍼 오버플로우 공격</vt:lpstr>
      <vt:lpstr>02 버퍼 오버플로우 공격</vt:lpstr>
      <vt:lpstr>03 포맷 스트링 공격</vt:lpstr>
      <vt:lpstr>03 포맷 스트링 공격</vt:lpstr>
      <vt:lpstr>03 포맷 스트링 공격</vt:lpstr>
      <vt:lpstr>03 포맷 스트링 공격</vt:lpstr>
      <vt:lpstr>03 포맷 스트링 공격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970</cp:revision>
  <dcterms:created xsi:type="dcterms:W3CDTF">2012-07-11T10:23:22Z</dcterms:created>
  <dcterms:modified xsi:type="dcterms:W3CDTF">2016-04-19T00:12:54Z</dcterms:modified>
</cp:coreProperties>
</file>